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1"/>
  </p:notesMasterIdLst>
  <p:sldIdLst>
    <p:sldId id="411" r:id="rId2"/>
    <p:sldId id="256" r:id="rId3"/>
    <p:sldId id="416" r:id="rId4"/>
    <p:sldId id="257" r:id="rId5"/>
    <p:sldId id="265" r:id="rId6"/>
    <p:sldId id="264" r:id="rId7"/>
    <p:sldId id="261" r:id="rId8"/>
    <p:sldId id="266" r:id="rId9"/>
    <p:sldId id="267" r:id="rId10"/>
    <p:sldId id="277" r:id="rId11"/>
    <p:sldId id="279" r:id="rId12"/>
    <p:sldId id="350" r:id="rId13"/>
    <p:sldId id="260" r:id="rId14"/>
    <p:sldId id="268" r:id="rId15"/>
    <p:sldId id="299" r:id="rId16"/>
    <p:sldId id="412" r:id="rId17"/>
    <p:sldId id="269" r:id="rId18"/>
    <p:sldId id="271" r:id="rId19"/>
    <p:sldId id="273" r:id="rId20"/>
    <p:sldId id="275" r:id="rId21"/>
    <p:sldId id="274" r:id="rId22"/>
    <p:sldId id="276" r:id="rId23"/>
    <p:sldId id="278" r:id="rId24"/>
    <p:sldId id="280" r:id="rId25"/>
    <p:sldId id="286" r:id="rId26"/>
    <p:sldId id="281" r:id="rId27"/>
    <p:sldId id="282" r:id="rId28"/>
    <p:sldId id="285" r:id="rId29"/>
    <p:sldId id="284" r:id="rId30"/>
    <p:sldId id="287" r:id="rId31"/>
    <p:sldId id="270" r:id="rId32"/>
    <p:sldId id="288" r:id="rId33"/>
    <p:sldId id="262" r:id="rId34"/>
    <p:sldId id="292" r:id="rId35"/>
    <p:sldId id="296" r:id="rId36"/>
    <p:sldId id="298" r:id="rId37"/>
    <p:sldId id="297" r:id="rId38"/>
    <p:sldId id="316" r:id="rId39"/>
    <p:sldId id="291" r:id="rId40"/>
    <p:sldId id="293" r:id="rId41"/>
    <p:sldId id="311" r:id="rId42"/>
    <p:sldId id="314" r:id="rId43"/>
    <p:sldId id="300" r:id="rId44"/>
    <p:sldId id="398" r:id="rId45"/>
    <p:sldId id="406" r:id="rId46"/>
    <p:sldId id="294" r:id="rId47"/>
    <p:sldId id="305" r:id="rId48"/>
    <p:sldId id="306" r:id="rId49"/>
    <p:sldId id="302" r:id="rId50"/>
    <p:sldId id="352" r:id="rId51"/>
    <p:sldId id="345" r:id="rId52"/>
    <p:sldId id="303" r:id="rId53"/>
    <p:sldId id="399" r:id="rId54"/>
    <p:sldId id="400" r:id="rId55"/>
    <p:sldId id="315" r:id="rId56"/>
    <p:sldId id="312" r:id="rId57"/>
    <p:sldId id="313" r:id="rId58"/>
    <p:sldId id="318" r:id="rId59"/>
    <p:sldId id="317" r:id="rId60"/>
    <p:sldId id="322" r:id="rId61"/>
    <p:sldId id="289" r:id="rId62"/>
    <p:sldId id="310" r:id="rId63"/>
    <p:sldId id="320" r:id="rId64"/>
    <p:sldId id="321" r:id="rId65"/>
    <p:sldId id="323" r:id="rId66"/>
    <p:sldId id="324" r:id="rId67"/>
    <p:sldId id="342" r:id="rId68"/>
    <p:sldId id="325" r:id="rId69"/>
    <p:sldId id="326" r:id="rId70"/>
    <p:sldId id="327" r:id="rId71"/>
    <p:sldId id="328" r:id="rId72"/>
    <p:sldId id="329" r:id="rId73"/>
    <p:sldId id="346" r:id="rId74"/>
    <p:sldId id="347" r:id="rId75"/>
    <p:sldId id="348" r:id="rId76"/>
    <p:sldId id="349" r:id="rId77"/>
    <p:sldId id="415" r:id="rId78"/>
    <p:sldId id="413" r:id="rId79"/>
    <p:sldId id="414" r:id="rId80"/>
    <p:sldId id="330" r:id="rId81"/>
    <p:sldId id="331" r:id="rId82"/>
    <p:sldId id="343" r:id="rId83"/>
    <p:sldId id="333" r:id="rId84"/>
    <p:sldId id="336" r:id="rId85"/>
    <p:sldId id="319" r:id="rId86"/>
    <p:sldId id="339" r:id="rId87"/>
    <p:sldId id="338" r:id="rId88"/>
    <p:sldId id="340" r:id="rId89"/>
    <p:sldId id="353" r:id="rId90"/>
    <p:sldId id="351" r:id="rId91"/>
    <p:sldId id="404" r:id="rId92"/>
    <p:sldId id="403" r:id="rId93"/>
    <p:sldId id="408" r:id="rId94"/>
    <p:sldId id="407" r:id="rId95"/>
    <p:sldId id="409" r:id="rId96"/>
    <p:sldId id="354" r:id="rId97"/>
    <p:sldId id="355" r:id="rId98"/>
    <p:sldId id="356" r:id="rId99"/>
    <p:sldId id="405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7" r:id="rId109"/>
    <p:sldId id="365" r:id="rId110"/>
    <p:sldId id="368" r:id="rId111"/>
    <p:sldId id="366" r:id="rId112"/>
    <p:sldId id="369" r:id="rId113"/>
    <p:sldId id="290" r:id="rId114"/>
    <p:sldId id="371" r:id="rId115"/>
    <p:sldId id="372" r:id="rId116"/>
    <p:sldId id="370" r:id="rId117"/>
    <p:sldId id="383" r:id="rId118"/>
    <p:sldId id="373" r:id="rId119"/>
    <p:sldId id="394" r:id="rId120"/>
    <p:sldId id="376" r:id="rId121"/>
    <p:sldId id="377" r:id="rId122"/>
    <p:sldId id="378" r:id="rId123"/>
    <p:sldId id="375" r:id="rId124"/>
    <p:sldId id="384" r:id="rId125"/>
    <p:sldId id="410" r:id="rId126"/>
    <p:sldId id="382" r:id="rId127"/>
    <p:sldId id="386" r:id="rId128"/>
    <p:sldId id="387" r:id="rId129"/>
    <p:sldId id="388" r:id="rId130"/>
    <p:sldId id="381" r:id="rId131"/>
    <p:sldId id="393" r:id="rId132"/>
    <p:sldId id="389" r:id="rId133"/>
    <p:sldId id="379" r:id="rId134"/>
    <p:sldId id="390" r:id="rId135"/>
    <p:sldId id="374" r:id="rId136"/>
    <p:sldId id="392" r:id="rId137"/>
    <p:sldId id="395" r:id="rId138"/>
    <p:sldId id="263" r:id="rId139"/>
    <p:sldId id="258" r:id="rId140"/>
    <p:sldId id="259" r:id="rId141"/>
    <p:sldId id="397" r:id="rId142"/>
    <p:sldId id="307" r:id="rId143"/>
    <p:sldId id="309" r:id="rId144"/>
    <p:sldId id="308" r:id="rId145"/>
    <p:sldId id="402" r:id="rId146"/>
    <p:sldId id="401" r:id="rId147"/>
    <p:sldId id="334" r:id="rId148"/>
    <p:sldId id="332" r:id="rId149"/>
    <p:sldId id="335" r:id="rId150"/>
  </p:sldIdLst>
  <p:sldSz cx="12192000" cy="6858000"/>
  <p:notesSz cx="6858000" cy="9144000"/>
  <p:embeddedFontLst>
    <p:embeddedFont>
      <p:font typeface="Calibri" panose="020F0502020204030204" pitchFamily="34" charset="0"/>
      <p:regular r:id="rId152"/>
      <p:bold r:id="rId153"/>
      <p:italic r:id="rId154"/>
      <p:boldItalic r:id="rId155"/>
    </p:embeddedFont>
    <p:embeddedFont>
      <p:font typeface="Calibri Light" panose="020F0302020204030204" pitchFamily="34" charset="0"/>
      <p:regular r:id="rId156"/>
      <p:italic r:id="rId157"/>
    </p:embeddedFont>
    <p:embeddedFont>
      <p:font typeface="Cascadia Mono" panose="020B0609020000020004" pitchFamily="49" charset="0"/>
      <p:regular r:id="rId158"/>
      <p:bold r:id="rId159"/>
    </p:embeddedFont>
    <p:embeddedFont>
      <p:font typeface="Comic Sans MS" panose="030F0702030302020204" pitchFamily="66" charset="0"/>
      <p:regular r:id="rId160"/>
      <p:bold r:id="rId161"/>
      <p:italic r:id="rId162"/>
      <p:boldItalic r:id="rId163"/>
    </p:embeddedFont>
    <p:embeddedFont>
      <p:font typeface="Consolas" panose="020B0609020204030204" pitchFamily="49" charset="0"/>
      <p:regular r:id="rId164"/>
      <p:bold r:id="rId165"/>
      <p:italic r:id="rId166"/>
      <p:boldItalic r:id="rId16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EC03B4-D521-4104-8C6D-B96C05F1156C}">
          <p14:sldIdLst>
            <p14:sldId id="411"/>
            <p14:sldId id="256"/>
            <p14:sldId id="416"/>
            <p14:sldId id="257"/>
          </p14:sldIdLst>
        </p14:section>
        <p14:section name="coroutines intro" id="{D7D690E8-9724-4E6F-8070-7D71A70D38AA}">
          <p14:sldIdLst>
            <p14:sldId id="265"/>
            <p14:sldId id="264"/>
            <p14:sldId id="261"/>
            <p14:sldId id="266"/>
            <p14:sldId id="267"/>
            <p14:sldId id="277"/>
            <p14:sldId id="279"/>
            <p14:sldId id="350"/>
          </p14:sldIdLst>
        </p14:section>
        <p14:section name="naive generator" id="{D6C66FB1-E15E-4F23-A1EE-EADD89380E22}">
          <p14:sldIdLst>
            <p14:sldId id="260"/>
            <p14:sldId id="268"/>
            <p14:sldId id="299"/>
            <p14:sldId id="412"/>
            <p14:sldId id="269"/>
            <p14:sldId id="271"/>
            <p14:sldId id="273"/>
            <p14:sldId id="275"/>
            <p14:sldId id="274"/>
            <p14:sldId id="276"/>
            <p14:sldId id="278"/>
            <p14:sldId id="280"/>
            <p14:sldId id="286"/>
            <p14:sldId id="281"/>
            <p14:sldId id="282"/>
            <p14:sldId id="285"/>
            <p14:sldId id="284"/>
            <p14:sldId id="287"/>
            <p14:sldId id="270"/>
            <p14:sldId id="288"/>
            <p14:sldId id="262"/>
            <p14:sldId id="292"/>
            <p14:sldId id="296"/>
            <p14:sldId id="298"/>
            <p14:sldId id="297"/>
            <p14:sldId id="316"/>
          </p14:sldIdLst>
        </p14:section>
        <p14:section name="simple generator" id="{B40DE044-8E25-42ED-865E-1693F1970924}">
          <p14:sldIdLst>
            <p14:sldId id="291"/>
            <p14:sldId id="293"/>
            <p14:sldId id="311"/>
            <p14:sldId id="314"/>
            <p14:sldId id="300"/>
            <p14:sldId id="398"/>
            <p14:sldId id="406"/>
            <p14:sldId id="294"/>
            <p14:sldId id="305"/>
            <p14:sldId id="306"/>
            <p14:sldId id="302"/>
            <p14:sldId id="352"/>
            <p14:sldId id="345"/>
            <p14:sldId id="303"/>
            <p14:sldId id="399"/>
            <p14:sldId id="400"/>
            <p14:sldId id="315"/>
            <p14:sldId id="312"/>
            <p14:sldId id="313"/>
            <p14:sldId id="318"/>
            <p14:sldId id="317"/>
            <p14:sldId id="322"/>
          </p14:sldIdLst>
        </p14:section>
        <p14:section name="range generator" id="{F94E95A1-0067-45ED-803E-CDB334F5E969}">
          <p14:sldIdLst>
            <p14:sldId id="289"/>
            <p14:sldId id="310"/>
            <p14:sldId id="320"/>
            <p14:sldId id="321"/>
            <p14:sldId id="323"/>
            <p14:sldId id="324"/>
            <p14:sldId id="342"/>
            <p14:sldId id="325"/>
            <p14:sldId id="326"/>
            <p14:sldId id="327"/>
            <p14:sldId id="328"/>
            <p14:sldId id="329"/>
            <p14:sldId id="346"/>
            <p14:sldId id="347"/>
            <p14:sldId id="348"/>
            <p14:sldId id="349"/>
            <p14:sldId id="415"/>
            <p14:sldId id="413"/>
            <p14:sldId id="414"/>
            <p14:sldId id="330"/>
            <p14:sldId id="331"/>
            <p14:sldId id="343"/>
            <p14:sldId id="333"/>
            <p14:sldId id="336"/>
            <p14:sldId id="319"/>
            <p14:sldId id="339"/>
          </p14:sldIdLst>
        </p14:section>
        <p14:section name="recursive generator" id="{3EC65E9F-D9B8-4672-9F15-5C6052913B28}">
          <p14:sldIdLst>
            <p14:sldId id="338"/>
            <p14:sldId id="340"/>
            <p14:sldId id="353"/>
            <p14:sldId id="351"/>
            <p14:sldId id="404"/>
            <p14:sldId id="403"/>
            <p14:sldId id="408"/>
            <p14:sldId id="407"/>
            <p14:sldId id="409"/>
            <p14:sldId id="354"/>
            <p14:sldId id="355"/>
            <p14:sldId id="356"/>
            <p14:sldId id="405"/>
            <p14:sldId id="357"/>
            <p14:sldId id="358"/>
            <p14:sldId id="359"/>
            <p14:sldId id="360"/>
          </p14:sldIdLst>
        </p14:section>
        <p14:section name="std::generator" id="{60CA4529-6BAF-428E-8408-06A981D5735D}">
          <p14:sldIdLst>
            <p14:sldId id="361"/>
            <p14:sldId id="362"/>
            <p14:sldId id="363"/>
            <p14:sldId id="364"/>
            <p14:sldId id="367"/>
            <p14:sldId id="365"/>
            <p14:sldId id="368"/>
            <p14:sldId id="366"/>
            <p14:sldId id="369"/>
          </p14:sldIdLst>
        </p14:section>
        <p14:section name="async generator" id="{F1035614-4C74-480E-8D80-B05BB6246016}">
          <p14:sldIdLst>
            <p14:sldId id="290"/>
            <p14:sldId id="371"/>
            <p14:sldId id="372"/>
            <p14:sldId id="370"/>
            <p14:sldId id="383"/>
            <p14:sldId id="373"/>
            <p14:sldId id="394"/>
            <p14:sldId id="376"/>
            <p14:sldId id="377"/>
            <p14:sldId id="378"/>
            <p14:sldId id="375"/>
            <p14:sldId id="384"/>
            <p14:sldId id="410"/>
            <p14:sldId id="382"/>
            <p14:sldId id="386"/>
            <p14:sldId id="387"/>
            <p14:sldId id="388"/>
            <p14:sldId id="381"/>
            <p14:sldId id="393"/>
            <p14:sldId id="389"/>
            <p14:sldId id="379"/>
            <p14:sldId id="390"/>
            <p14:sldId id="374"/>
            <p14:sldId id="392"/>
          </p14:sldIdLst>
        </p14:section>
        <p14:section name="credits" id="{0A35D5A9-FE60-4B5B-BA83-97A112314CBA}">
          <p14:sldIdLst>
            <p14:sldId id="395"/>
            <p14:sldId id="263"/>
            <p14:sldId id="258"/>
            <p14:sldId id="259"/>
          </p14:sldIdLst>
        </p14:section>
        <p14:section name="bonus slides" id="{4CFCCCB1-3916-4A5D-9854-548AC99EC0F8}">
          <p14:sldIdLst>
            <p14:sldId id="397"/>
            <p14:sldId id="307"/>
            <p14:sldId id="309"/>
            <p14:sldId id="308"/>
            <p14:sldId id="402"/>
            <p14:sldId id="401"/>
            <p14:sldId id="334"/>
            <p14:sldId id="33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4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BFCFEB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>
      <p:cViewPr varScale="1">
        <p:scale>
          <a:sx n="114" d="100"/>
          <a:sy n="114" d="100"/>
        </p:scale>
        <p:origin x="4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8.fntdata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0.fntdata"/><Relationship Id="rId16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5.fntdata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3.fntdata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B886-F4BF-4FCD-A762-3CE5103C9C2F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884-38D9-473C-8703-9F68743BC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956-51FC-4033-BFE3-AC85DCFA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7E84-0E72-4F6C-9DD6-6F028B26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2D6F-AB64-49B7-A5D5-ECD888B4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C93A-042B-4B89-A096-EF88445BFCF9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812F-DC27-4C0C-A20C-F9E0C299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D86F-09A7-4870-8904-EA12CD4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3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7C75-A2FA-4931-B2E3-53DACA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4EEA-88E0-4CAA-8759-03C358CB0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6E79A-EEFC-47DB-86FB-3D31C12E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8C0B-59F3-4755-8FB8-DC2A7973A90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BBA7-8035-41F4-B404-7891F84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1284-DAD0-46B8-9728-5C102F68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CC122-CAD5-42C6-8882-D0A6CBA9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127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1875-BD6A-449B-8C2C-BC1B0F6C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1CC0-D655-44D0-848D-57E5F686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61B0-07D9-43F8-894C-17C94E86280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799D-5BDE-4078-9414-A2078FA1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34AA-DEAE-4B17-9323-D5DF260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4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6B3-5FDA-4AF8-A088-E29ACAF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2A9-8D56-4FF3-8828-81018E2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58AC-A95B-4326-AAD4-D6C5864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76DB-1B42-497F-BD5C-30E42AA87EA3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979-A57F-4C77-A27C-078FDD30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FF06-BA4C-449F-A9F3-DCFCCB1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68E-11CE-40A1-B57F-12AD3354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0D10-F72F-4880-9BFD-096A73B3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BF05-4E92-4F33-B132-B484F862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993-CC06-4D40-9A08-8129B61444F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7922-CE8B-4C6E-8D7D-A9F5EA73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9E01-5D54-4880-BF77-0D0C45E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4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D4FF-74DF-414F-B7C3-FEC96FC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9CF-F184-480A-A667-9A02656C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6F98E-3787-4932-B50F-EA19D0CE0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13A2-18D9-46E1-9C9E-1CF2D225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12EF-0380-45CF-A122-551B3EA14CC6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0E0A-9B3C-4769-A30E-24FD497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5ABA-AFBF-42FE-9ECE-F5E3CD76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30B-DAB2-452D-83D2-16FBFEFA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C05E1-AF8E-4736-B491-A82ECE40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80067-9F60-42A2-8351-63708B76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5"/>
            <a:ext cx="5157787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D89B9-B13E-430F-A654-8AA429B15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5817-A708-4A28-B8FC-126B3CDD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B07A-6927-454C-BAD6-57D5CED2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2DD3-1D99-4739-AA37-9E953B03B57D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693D9-F26E-4E22-80A0-34472515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DB074-F050-4E8D-A5A1-10209FD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84F9-907C-41F2-A5EB-0A6A398B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FFC0-525F-4924-A10B-200B455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5273-3AB5-49DF-B1C8-993193243619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97A-45A1-4B35-AE24-2C2EB7F9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4ECE-C8F2-4201-A439-EFA18C0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28B3-BB8A-4719-95B0-AE0C2768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ABCD-DEED-4FA0-9970-902DDBE8CF1F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B5E2-2639-4754-A683-12E11AA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07B6-926F-4C54-B2A2-F1C8BCA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C4F-7938-4253-B082-51C23AD5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56AF-7148-4F88-BE33-4E24010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7DC-207C-41A3-BC30-5F662678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8E14-9455-45CC-89CF-AD35AD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14DD-E571-4456-93EC-6C8A39AA5DB7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F87B-4156-42C6-AB66-C135EA4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B706-3AB8-4476-8173-9401A74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85B-4FBF-4601-8DA2-E289061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7B44-848F-475D-BB61-793B1F614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8B4-6261-447B-9438-3D6A97F20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129A9-6D6E-45D0-BF1D-0534F546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8136-0EE3-44BF-B088-4389F4BD68F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A725-B370-415C-8603-01FF3B5E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AFFE-C25C-4418-80BF-71F13C9D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9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4128E-0577-41A8-B9CD-077D055F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9FEB-1154-4531-93AC-7DE69D1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0370-7317-4336-8957-A003123C1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195E-259E-47CD-9275-14965229AA6C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F925-241B-4D0F-85E3-C8F47396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D628-9937-4653-913A-BFA26DC3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9DF1-DEF2-4968-8CC9-91C4A91D9A1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2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tj0URCY_A1s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wr5vx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2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j0URCY_A1s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wr5vxW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F825B-FC2C-4732-A68B-6FD7B552B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89A3D-2DFE-4AD8-AA12-95FD4B3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A0875-EBAD-4ADB-A5DE-9045C84BBCE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38BA-5D1B-4E78-B672-D9FB35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</a:t>
            </a:fld>
            <a:endParaRPr lang="ru-R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289F279-8C8A-4673-A8D3-DA6A74F9A329}"/>
              </a:ext>
            </a:extLst>
          </p:cNvPr>
          <p:cNvSpPr/>
          <p:nvPr/>
        </p:nvSpPr>
        <p:spPr>
          <a:xfrm>
            <a:off x="278371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440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102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47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C1B3-2913-41E2-9F57-9812EF26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8615-A9DE-475F-9879-08FF20EC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presentation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/>
              <a:t> and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different because the latter needs additional fields to track nested-ness,</a:t>
            </a:r>
            <a:br>
              <a:rPr lang="en-US" dirty="0"/>
            </a:br>
            <a:r>
              <a:rPr lang="en-US" dirty="0"/>
              <a:t>which is an overhead (though a reasonably small one).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7D82-E6DA-41CE-9DC6-936F5B27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103</a:t>
            </a:fld>
            <a:endParaRPr lang="ru-RU"/>
          </a:p>
        </p:txBody>
      </p:sp>
      <p:pic>
        <p:nvPicPr>
          <p:cNvPr id="5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1457AC5-E594-4947-8582-3DBCC966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3052337" y="2924944"/>
            <a:ext cx="6087325" cy="34294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48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r>
              <a:rPr lang="en-US" b="1" dirty="0"/>
              <a:t>P2502</a:t>
            </a:r>
            <a:r>
              <a:rPr lang="en-US" dirty="0"/>
              <a:t>: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::generator</a:t>
            </a:r>
            <a:r>
              <a:rPr lang="en-US" sz="2800" dirty="0"/>
              <a:t>: Synchronous Coroutine Generator for Ranges</a:t>
            </a:r>
            <a:br>
              <a:rPr lang="en-US" sz="2800" dirty="0"/>
            </a:br>
            <a:r>
              <a:rPr lang="en-US" dirty="0"/>
              <a:t>by Casey Carter </a:t>
            </a:r>
            <a:r>
              <a:rPr lang="en-US" sz="2800" dirty="0">
                <a:hlinkClick r:id="rId2"/>
              </a:rPr>
              <a:t>http://wg21.link/p2502</a:t>
            </a:r>
            <a:endParaRPr lang="en-US" sz="2800" dirty="0"/>
          </a:p>
          <a:p>
            <a:r>
              <a:rPr lang="en-US" dirty="0"/>
              <a:t>accepted into C++23</a:t>
            </a:r>
          </a:p>
          <a:p>
            <a:r>
              <a:rPr lang="en-US" dirty="0"/>
              <a:t>works very much like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605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0"/>
            <a:ext cx="11568608" cy="68579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conditional_t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is_reference_v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&lt;reference&gt;, reference,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reference&amp;&gt;;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default_sentinel_t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ranges::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C777FE-ED09-4527-9AB4-EFDCF5C48A7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19736" y="980728"/>
            <a:ext cx="360040" cy="128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1F82B9-D1ED-4241-8835-0DDC2DDB7EE6}"/>
              </a:ext>
            </a:extLst>
          </p:cNvPr>
          <p:cNvSpPr txBox="1"/>
          <p:nvPr/>
        </p:nvSpPr>
        <p:spPr>
          <a:xfrm>
            <a:off x="4079776" y="908720"/>
            <a:ext cx="230425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0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r>
              <a:rPr lang="en-US" sz="2000" dirty="0"/>
              <a:t>?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072564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9D5CB-C789-4EA4-BEDC-206E2790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Members [</a:t>
            </a:r>
            <a:r>
              <a:rPr lang="en-US" dirty="0" err="1"/>
              <a:t>generator.members</a:t>
            </a:r>
            <a:r>
              <a:rPr lang="en-US" dirty="0"/>
              <a:t>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 begin();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Preconditions:</a:t>
            </a:r>
            <a:r>
              <a:rPr lang="en-US" dirty="0"/>
              <a:t>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refers to a coroutine suspended at its initial suspend-point.</a:t>
            </a:r>
          </a:p>
          <a:p>
            <a:pPr marL="457200" lvl="1" indent="0">
              <a:buNone/>
            </a:pPr>
            <a:r>
              <a:rPr lang="en-US" i="1" dirty="0"/>
              <a:t>Effects:</a:t>
            </a:r>
            <a:r>
              <a:rPr lang="en-US" dirty="0"/>
              <a:t> Equivalent to:</a:t>
            </a:r>
          </a:p>
          <a:p>
            <a:pPr marL="914400" lvl="2" indent="0">
              <a:buNone/>
            </a:pPr>
            <a:r>
              <a:rPr lang="en-US" sz="2400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.resume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return </a:t>
            </a:r>
            <a:r>
              <a:rPr lang="en-US" sz="24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(coroutine_);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Remarks:</a:t>
            </a:r>
            <a:r>
              <a:rPr lang="en-US" dirty="0"/>
              <a:t> This function pushes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onto the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generator</a:t>
            </a:r>
            <a:r>
              <a:rPr lang="en-US" dirty="0"/>
              <a:t>’s empty stack of associated coroutines.</a:t>
            </a:r>
          </a:p>
          <a:p>
            <a:pPr marL="457200" lvl="1" indent="0">
              <a:buNone/>
            </a:pPr>
            <a:r>
              <a:rPr lang="en-US" dirty="0"/>
              <a:t>[ </a:t>
            </a:r>
            <a:r>
              <a:rPr lang="en-US" i="1" dirty="0"/>
              <a:t>Note:</a:t>
            </a:r>
            <a:r>
              <a:rPr lang="en-US" dirty="0"/>
              <a:t> A program that calls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r>
              <a:rPr lang="en-US" dirty="0"/>
              <a:t> more than once on the same generator has undefined behavior. — </a:t>
            </a:r>
            <a:r>
              <a:rPr lang="en-US" i="1" dirty="0"/>
              <a:t>end note</a:t>
            </a:r>
            <a:r>
              <a:rPr lang="en-US" dirty="0"/>
              <a:t> ]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193393-8640-4586-A7EE-AE156EA3E37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91944" y="2852936"/>
            <a:ext cx="648072" cy="6353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057A2-3524-43DD-A7B0-91B3D7281553}"/>
              </a:ext>
            </a:extLst>
          </p:cNvPr>
          <p:cNvSpPr txBox="1"/>
          <p:nvPr/>
        </p:nvSpPr>
        <p:spPr>
          <a:xfrm>
            <a:off x="6240016" y="3011279"/>
            <a:ext cx="3847741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changes observable state</a:t>
            </a:r>
          </a:p>
          <a:p>
            <a:r>
              <a:rPr lang="en-US" sz="2800" dirty="0"/>
              <a:t>(that we can't observe)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6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98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std::ranges::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elements_of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g };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UB?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7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6783-CC04-4F4A-87B7-1FF1D7CA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18CE-DA23-4EAE-91DB-6E5D4565D05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DC5F-56EE-4688-BC05-14423DA8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CBFB3E-B66C-4E01-8203-4EA0916AC6BB}"/>
              </a:ext>
            </a:extLst>
          </p:cNvPr>
          <p:cNvSpPr/>
          <p:nvPr/>
        </p:nvSpPr>
        <p:spPr>
          <a:xfrm>
            <a:off x="314375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6A30-C55D-4471-A1A6-A2C288F7E9F1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DFB9E-8694-4A9B-B7ED-9A7FD504E867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implicit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5DC33-AD8A-4DE7-896D-107684ECC39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75920" y="2492896"/>
            <a:ext cx="576064" cy="51161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42393B-0874-4820-B6B3-B011AADB4560}"/>
              </a:ext>
            </a:extLst>
          </p:cNvPr>
          <p:cNvSpPr txBox="1"/>
          <p:nvPr/>
        </p:nvSpPr>
        <p:spPr>
          <a:xfrm>
            <a:off x="5951984" y="2773679"/>
            <a:ext cx="45365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should be of type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highlight>
                  <a:srgbClr val="FFFFFF"/>
                </a:highlight>
              </a:rPr>
              <a:t> in our case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pointless: calling 'begin()' is UB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859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C94-F415-4D0C-85AA-D07B2C3B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59B3-EF7A-4800-9079-68AD8123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istringstream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 ...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someCondition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 something else with the rest of the data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2F79-2411-4CF1-801D-C685FA6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21E073-3A04-470D-AB67-9E08BFDB248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28979" y="2204864"/>
            <a:ext cx="103325" cy="49213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343C4-1B4F-4DC7-A8A7-A115ACF99F95}"/>
              </a:ext>
            </a:extLst>
          </p:cNvPr>
          <p:cNvSpPr txBox="1"/>
          <p:nvPr/>
        </p:nvSpPr>
        <p:spPr>
          <a:xfrm>
            <a:off x="5488619" y="2697000"/>
            <a:ext cx="6480720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800" dirty="0" err="1"/>
              <a:t>'s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r>
              <a:rPr lang="en-US" sz="2800" dirty="0"/>
              <a:t> reads from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highlight>
                  <a:srgbClr val="FFFFFF"/>
                </a:highlight>
              </a:rPr>
              <a:t>,</a:t>
            </a:r>
            <a:br>
              <a:rPr lang="en-US" sz="2800" dirty="0">
                <a:highlight>
                  <a:srgbClr val="FFFFFF"/>
                </a:highlight>
              </a:rPr>
            </a:br>
            <a:r>
              <a:rPr lang="en-US" sz="2800" dirty="0">
                <a:highlight>
                  <a:srgbClr val="FFFFFF"/>
                </a:highlight>
              </a:rPr>
              <a:t>i.e. changes its observable state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3BC72-C45E-4AD5-8053-B879B3D9D9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728979" y="4579317"/>
            <a:ext cx="0" cy="2898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3548D-C919-4C55-B1D2-D5E93F75479A}"/>
              </a:ext>
            </a:extLst>
          </p:cNvPr>
          <p:cNvSpPr txBox="1"/>
          <p:nvPr/>
        </p:nvSpPr>
        <p:spPr>
          <a:xfrm>
            <a:off x="5542544" y="4056097"/>
            <a:ext cx="637286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iteration can be safely restarted/continued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4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584C-8FEA-4E66-9DDE-EEB3714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B8A5-F6E3-47D9-8D20-3D0DAD53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generator type in the standard library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Yay!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recursive — always has (reasonably small) overhead when you don't yield nested generators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whatever…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can't restart/continue iteration after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begin()</a:t>
            </a:r>
            <a:r>
              <a:rPr lang="en-US" dirty="0"/>
              <a:t> is already called once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(╯°□°）╯︵ ┻━┻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45DF-4E22-4B53-B4A0-D1266D2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Async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i.next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syncWait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117</a:t>
            </a:fld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211DC-6C14-4838-8ACD-910D3ED601F2}"/>
              </a:ext>
            </a:extLst>
          </p:cNvPr>
          <p:cNvCxnSpPr>
            <a:cxnSpLocks/>
          </p:cNvCxnSpPr>
          <p:nvPr/>
        </p:nvCxnSpPr>
        <p:spPr>
          <a:xfrm>
            <a:off x="6960096" y="2348880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CBBC-6E1E-4571-931B-0BECEEFA5130}"/>
              </a:ext>
            </a:extLst>
          </p:cNvPr>
          <p:cNvSpPr/>
          <p:nvPr/>
        </p:nvSpPr>
        <p:spPr>
          <a:xfrm>
            <a:off x="1055440" y="1772816"/>
            <a:ext cx="7416824" cy="2736304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5BC6E3-58EC-4008-9723-CE2400322847}"/>
              </a:ext>
            </a:extLst>
          </p:cNvPr>
          <p:cNvSpPr/>
          <p:nvPr/>
        </p:nvSpPr>
        <p:spPr>
          <a:xfrm>
            <a:off x="4477732" y="2045616"/>
            <a:ext cx="2149311" cy="744718"/>
          </a:xfrm>
          <a:custGeom>
            <a:avLst/>
            <a:gdLst>
              <a:gd name="connsiteX0" fmla="*/ 2149311 w 2149311"/>
              <a:gd name="connsiteY0" fmla="*/ 744718 h 744718"/>
              <a:gd name="connsiteX1" fmla="*/ 989814 w 2149311"/>
              <a:gd name="connsiteY1" fmla="*/ 452487 h 744718"/>
              <a:gd name="connsiteX2" fmla="*/ 0 w 2149311"/>
              <a:gd name="connsiteY2" fmla="*/ 0 h 74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311" h="744718">
                <a:moveTo>
                  <a:pt x="2149311" y="744718"/>
                </a:moveTo>
                <a:cubicBezTo>
                  <a:pt x="1748671" y="660662"/>
                  <a:pt x="1348032" y="576607"/>
                  <a:pt x="989814" y="452487"/>
                </a:cubicBezTo>
                <a:cubicBezTo>
                  <a:pt x="631596" y="328367"/>
                  <a:pt x="315798" y="164183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FD7B0-E5B4-4758-9876-9D397221E11E}"/>
              </a:ext>
            </a:extLst>
          </p:cNvPr>
          <p:cNvSpPr/>
          <p:nvPr/>
        </p:nvSpPr>
        <p:spPr>
          <a:xfrm>
            <a:off x="4920792" y="1998482"/>
            <a:ext cx="1800519" cy="763572"/>
          </a:xfrm>
          <a:custGeom>
            <a:avLst/>
            <a:gdLst>
              <a:gd name="connsiteX0" fmla="*/ 0 w 1800519"/>
              <a:gd name="connsiteY0" fmla="*/ 0 h 763572"/>
              <a:gd name="connsiteX1" fmla="*/ 1008668 w 1800519"/>
              <a:gd name="connsiteY1" fmla="*/ 282805 h 763572"/>
              <a:gd name="connsiteX2" fmla="*/ 1800519 w 1800519"/>
              <a:gd name="connsiteY2" fmla="*/ 763572 h 76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19" h="763572">
                <a:moveTo>
                  <a:pt x="0" y="0"/>
                </a:moveTo>
                <a:cubicBezTo>
                  <a:pt x="354291" y="77771"/>
                  <a:pt x="708582" y="155543"/>
                  <a:pt x="1008668" y="282805"/>
                </a:cubicBezTo>
                <a:cubicBezTo>
                  <a:pt x="1308754" y="410067"/>
                  <a:pt x="1554636" y="586819"/>
                  <a:pt x="1800519" y="763572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DBDF0-641A-42F1-85A3-B39D697554AC}"/>
              </a:ext>
            </a:extLst>
          </p:cNvPr>
          <p:cNvSpPr txBox="1"/>
          <p:nvPr/>
        </p:nvSpPr>
        <p:spPr>
          <a:xfrm>
            <a:off x="8202365" y="3212976"/>
            <a:ext cx="3969307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</a:p>
          <a:p>
            <a:r>
              <a:rPr lang="en-US" sz="2400" dirty="0"/>
              <a:t>as a continuation of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</a:p>
          <a:p>
            <a:r>
              <a:rPr lang="en-US" sz="2400" dirty="0"/>
              <a:t>and optional result is returned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A1E02-EB8E-471F-BDBB-9CE0D4062BE5}"/>
              </a:ext>
            </a:extLst>
          </p:cNvPr>
          <p:cNvSpPr txBox="1"/>
          <p:nvPr/>
        </p:nvSpPr>
        <p:spPr>
          <a:xfrm>
            <a:off x="8328248" y="3284984"/>
            <a:ext cx="374502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endParaRPr lang="en-US" sz="2400" dirty="0"/>
          </a:p>
          <a:p>
            <a:r>
              <a:rPr lang="en-US" sz="2400" dirty="0"/>
              <a:t>and set as continuation for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endParaRPr lang="en-US" sz="2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E9F805-133A-4045-9DB8-C020C17F2432}"/>
              </a:ext>
            </a:extLst>
          </p:cNvPr>
          <p:cNvCxnSpPr>
            <a:cxnSpLocks/>
          </p:cNvCxnSpPr>
          <p:nvPr/>
        </p:nvCxnSpPr>
        <p:spPr>
          <a:xfrm flipH="1">
            <a:off x="4176658" y="2881697"/>
            <a:ext cx="2450385" cy="0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4" grpId="0" animBg="1"/>
      <p:bldP spid="10" grpId="0" animBg="1"/>
      <p:bldP spid="10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FF3A-9375-4E05-8651-A9A92C368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lies ahead</a:t>
            </a:r>
          </a:p>
          <a:p>
            <a:pPr marL="0" indent="0">
              <a:buNone/>
            </a:pPr>
            <a:r>
              <a:rPr lang="en-US" dirty="0"/>
              <a:t>is separated by an even thinner veil</a:t>
            </a:r>
          </a:p>
          <a:p>
            <a:pPr marL="0" indent="0">
              <a:buNone/>
            </a:pPr>
            <a:r>
              <a:rPr lang="en-US" dirty="0"/>
              <a:t>from nonsense.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DAF79DF1-DEF2-4968-8CC9-91C4A91D9A19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70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394B-D9EA-4F09-B2FB-58FC3D1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so far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0B0-DE49-4BCD-B97C-B136958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"Lazy" asynchronous tasks which do not start immediately,</a:t>
            </a:r>
            <a:br>
              <a:rPr lang="en-US" dirty="0"/>
            </a:br>
            <a:r>
              <a:rPr lang="en-US" spc="470" dirty="0"/>
              <a:t> </a:t>
            </a:r>
            <a:r>
              <a:rPr lang="en-US" dirty="0"/>
              <a:t>they are suspended at initial suspend point</a:t>
            </a:r>
          </a:p>
          <a:p>
            <a:pPr marL="457200" lvl="1" indent="0">
              <a:buNone/>
            </a:pPr>
            <a:r>
              <a:rPr lang="en-US" dirty="0"/>
              <a:t>(contrast to "eager" tasks)</a:t>
            </a:r>
          </a:p>
          <a:p>
            <a:r>
              <a:rPr lang="en-US" dirty="0"/>
              <a:t>Result from asynchronous tasks can be obtained either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 err="1"/>
              <a:t>ing</a:t>
            </a:r>
            <a:r>
              <a:rPr lang="en-US" sz="2800" dirty="0"/>
              <a:t> within a coroutine (possibly suspending it), or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synchronously waiting (possibly blocking the thread)</a:t>
            </a:r>
          </a:p>
          <a:p>
            <a:pPr marL="457200" lvl="1" indent="0">
              <a:buSzPct val="100000"/>
              <a:buNone/>
            </a:pPr>
            <a:r>
              <a:rPr lang="en-US" dirty="0"/>
              <a:t>(unlike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std::future</a:t>
            </a:r>
            <a:r>
              <a:rPr lang="en-US" dirty="0"/>
              <a:t> and co.)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Watch </a:t>
            </a:r>
            <a:r>
              <a:rPr lang="en-US" b="1" dirty="0"/>
              <a:t>Lewis Baker</a:t>
            </a:r>
            <a:r>
              <a:rPr lang="en-US" dirty="0"/>
              <a:t>'s talk</a:t>
            </a:r>
          </a:p>
          <a:p>
            <a:pPr marL="0" indent="0">
              <a:buSzPct val="100000"/>
              <a:buNone/>
            </a:pPr>
            <a:r>
              <a:rPr lang="en-US" i="1" dirty="0"/>
              <a:t>"Structured Concurrency:</a:t>
            </a:r>
            <a:br>
              <a:rPr lang="en-US" i="1" dirty="0"/>
            </a:br>
            <a:r>
              <a:rPr lang="en-US" i="1" spc="470" dirty="0"/>
              <a:t> </a:t>
            </a:r>
            <a:r>
              <a:rPr lang="en-US" i="1" dirty="0"/>
              <a:t>Writing safer concurrent code with coroutines and algorithms"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BE4A-2177-42E5-B690-52BD4826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37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1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2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().continuation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123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14A4C-846B-403E-B072-985485CCEF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5532438"/>
            <a:ext cx="360040" cy="344834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37230-6D8C-4502-9068-22A0E61FF758}"/>
              </a:ext>
            </a:extLst>
          </p:cNvPr>
          <p:cNvSpPr txBox="1"/>
          <p:nvPr/>
        </p:nvSpPr>
        <p:spPr>
          <a:xfrm>
            <a:off x="7320136" y="5270828"/>
            <a:ext cx="480192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handle of generator's coroutine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482B8-9564-4A0A-AA5C-189E778FCE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59696" y="4149080"/>
            <a:ext cx="648072" cy="577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857-12C9-4FEA-AA80-09190B839F50}"/>
              </a:ext>
            </a:extLst>
          </p:cNvPr>
          <p:cNvSpPr txBox="1"/>
          <p:nvPr/>
        </p:nvSpPr>
        <p:spPr>
          <a:xfrm>
            <a:off x="4007768" y="3945267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9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4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7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886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128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1508C1-8683-4B9D-B704-CA0F051D38F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528048" y="5130770"/>
            <a:ext cx="720080" cy="17043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971F24-7D20-49FC-9D47-A15B229762D7}"/>
              </a:ext>
            </a:extLst>
          </p:cNvPr>
          <p:cNvSpPr txBox="1"/>
          <p:nvPr/>
        </p:nvSpPr>
        <p:spPr>
          <a:xfrm>
            <a:off x="7248128" y="486916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49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9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“Naïve”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86DD-C38D-4CA3-83BA-D0BBE51280D8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663FA-C589-4A38-AF79-1BC9CFE1ED64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CD5B-29C0-44B1-999D-597A56023150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9CA0E-9A72-48E2-969C-3FA0E7C7C192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A9FE24-B633-49FA-BA59-679CCD3DC039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BB7ED-C325-4808-93C0-F577E08041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7CEB6-8395-4B17-8305-EF11195926E1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AB6E4-A20B-4E70-8BDE-3AA378B57198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1057A7-7DEC-4277-9900-94A3C3FD9391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75AC1-7D73-41B7-BAA3-541F4C80F0BC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A6E03-D210-46E2-8632-5E844C2845DD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681D9E-3738-411C-AC69-929150E75FDA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06172A-C7F3-4C8C-9ACB-0A4CFAE06A7F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E43A08-25CF-4FB5-BCC5-20BD2FC16CE1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4D91797-72BB-497E-BD6C-825F5E546548}"/>
              </a:ext>
            </a:extLst>
          </p:cNvPr>
          <p:cNvSpPr/>
          <p:nvPr/>
        </p:nvSpPr>
        <p:spPr>
          <a:xfrm>
            <a:off x="157755" y="1789043"/>
            <a:ext cx="3291123" cy="3607905"/>
          </a:xfrm>
          <a:custGeom>
            <a:avLst/>
            <a:gdLst>
              <a:gd name="connsiteX0" fmla="*/ 3291123 w 3291123"/>
              <a:gd name="connsiteY0" fmla="*/ 3607905 h 3607905"/>
              <a:gd name="connsiteX1" fmla="*/ 746706 w 3291123"/>
              <a:gd name="connsiteY1" fmla="*/ 2435087 h 3607905"/>
              <a:gd name="connsiteX2" fmla="*/ 110602 w 3291123"/>
              <a:gd name="connsiteY2" fmla="*/ 1679714 h 3607905"/>
              <a:gd name="connsiteX3" fmla="*/ 41028 w 3291123"/>
              <a:gd name="connsiteY3" fmla="*/ 308114 h 3607905"/>
              <a:gd name="connsiteX4" fmla="*/ 547923 w 3291123"/>
              <a:gd name="connsiteY4" fmla="*/ 0 h 360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23" h="3607905">
                <a:moveTo>
                  <a:pt x="3291123" y="3607905"/>
                </a:moveTo>
                <a:cubicBezTo>
                  <a:pt x="2283958" y="3182178"/>
                  <a:pt x="1276793" y="2756452"/>
                  <a:pt x="746706" y="2435087"/>
                </a:cubicBezTo>
                <a:cubicBezTo>
                  <a:pt x="216619" y="2113722"/>
                  <a:pt x="228215" y="2034209"/>
                  <a:pt x="110602" y="1679714"/>
                </a:cubicBezTo>
                <a:cubicBezTo>
                  <a:pt x="-7011" y="1325219"/>
                  <a:pt x="-31859" y="588066"/>
                  <a:pt x="41028" y="308114"/>
                </a:cubicBezTo>
                <a:cubicBezTo>
                  <a:pt x="113915" y="28162"/>
                  <a:pt x="330919" y="14081"/>
                  <a:pt x="54792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415909-E343-424F-8912-F20C5720987B}"/>
              </a:ext>
            </a:extLst>
          </p:cNvPr>
          <p:cNvSpPr/>
          <p:nvPr/>
        </p:nvSpPr>
        <p:spPr>
          <a:xfrm>
            <a:off x="213124" y="2325757"/>
            <a:ext cx="5660902" cy="3101008"/>
          </a:xfrm>
          <a:custGeom>
            <a:avLst/>
            <a:gdLst>
              <a:gd name="connsiteX0" fmla="*/ 5660902 w 5660902"/>
              <a:gd name="connsiteY0" fmla="*/ 3101008 h 3101008"/>
              <a:gd name="connsiteX1" fmla="*/ 3136363 w 5660902"/>
              <a:gd name="connsiteY1" fmla="*/ 2474843 h 3101008"/>
              <a:gd name="connsiteX2" fmla="*/ 1088902 w 5660902"/>
              <a:gd name="connsiteY2" fmla="*/ 1938130 h 3101008"/>
              <a:gd name="connsiteX3" fmla="*/ 134746 w 5660902"/>
              <a:gd name="connsiteY3" fmla="*/ 1262269 h 3101008"/>
              <a:gd name="connsiteX4" fmla="*/ 45293 w 5660902"/>
              <a:gd name="connsiteY4" fmla="*/ 298173 h 3101008"/>
              <a:gd name="connsiteX5" fmla="*/ 502493 w 5660902"/>
              <a:gd name="connsiteY5" fmla="*/ 0 h 310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0902" h="3101008">
                <a:moveTo>
                  <a:pt x="5660902" y="3101008"/>
                </a:moveTo>
                <a:lnTo>
                  <a:pt x="3136363" y="2474843"/>
                </a:lnTo>
                <a:cubicBezTo>
                  <a:pt x="2374363" y="2281030"/>
                  <a:pt x="1589171" y="2140226"/>
                  <a:pt x="1088902" y="1938130"/>
                </a:cubicBezTo>
                <a:cubicBezTo>
                  <a:pt x="588633" y="1736034"/>
                  <a:pt x="308681" y="1535595"/>
                  <a:pt x="134746" y="1262269"/>
                </a:cubicBezTo>
                <a:cubicBezTo>
                  <a:pt x="-39189" y="988943"/>
                  <a:pt x="-15998" y="508551"/>
                  <a:pt x="45293" y="298173"/>
                </a:cubicBezTo>
                <a:cubicBezTo>
                  <a:pt x="106584" y="87795"/>
                  <a:pt x="304538" y="43897"/>
                  <a:pt x="50249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E862-8129-44B0-90D4-5DA325716184}"/>
              </a:ext>
            </a:extLst>
          </p:cNvPr>
          <p:cNvSpPr txBox="1"/>
          <p:nvPr/>
        </p:nvSpPr>
        <p:spPr>
          <a:xfrm>
            <a:off x="8400256" y="5013176"/>
            <a:ext cx="230425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 world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6DE62D-4BF8-403D-8D44-81FCF3BEA6C0}"/>
              </a:ext>
            </a:extLst>
          </p:cNvPr>
          <p:cNvCxnSpPr>
            <a:cxnSpLocks/>
          </p:cNvCxnSpPr>
          <p:nvPr/>
        </p:nvCxnSpPr>
        <p:spPr>
          <a:xfrm flipV="1">
            <a:off x="7684406" y="4262570"/>
            <a:ext cx="715850" cy="2112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20E985-E11F-4D59-AB6C-418D0148865E}"/>
              </a:ext>
            </a:extLst>
          </p:cNvPr>
          <p:cNvSpPr txBox="1"/>
          <p:nvPr/>
        </p:nvSpPr>
        <p:spPr>
          <a:xfrm>
            <a:off x="4480832" y="4242988"/>
            <a:ext cx="32078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lives until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US" sz="2400" dirty="0"/>
              <a:t> is destroyed</a:t>
            </a:r>
            <a:endParaRPr lang="ru-RU" sz="2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79ACE3-7B05-4847-984A-308A2F1F6AB4}"/>
              </a:ext>
            </a:extLst>
          </p:cNvPr>
          <p:cNvSpPr/>
          <p:nvPr/>
        </p:nvSpPr>
        <p:spPr>
          <a:xfrm>
            <a:off x="259430" y="1139778"/>
            <a:ext cx="3670886" cy="3817233"/>
          </a:xfrm>
          <a:custGeom>
            <a:avLst/>
            <a:gdLst>
              <a:gd name="connsiteX0" fmla="*/ 3670886 w 3670886"/>
              <a:gd name="connsiteY0" fmla="*/ 3817233 h 3817233"/>
              <a:gd name="connsiteX1" fmla="*/ 1400928 w 3670886"/>
              <a:gd name="connsiteY1" fmla="*/ 3303885 h 3817233"/>
              <a:gd name="connsiteX2" fmla="*/ 205791 w 3670886"/>
              <a:gd name="connsiteY2" fmla="*/ 2493759 h 3817233"/>
              <a:gd name="connsiteX3" fmla="*/ 21307 w 3670886"/>
              <a:gd name="connsiteY3" fmla="*/ 969759 h 3817233"/>
              <a:gd name="connsiteX4" fmla="*/ 446423 w 3670886"/>
              <a:gd name="connsiteY4" fmla="*/ 135569 h 3817233"/>
              <a:gd name="connsiteX5" fmla="*/ 919665 w 3670886"/>
              <a:gd name="connsiteY5" fmla="*/ 47338 h 3817233"/>
              <a:gd name="connsiteX6" fmla="*/ 1128212 w 3670886"/>
              <a:gd name="connsiteY6" fmla="*/ 608811 h 381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886" h="3817233">
                <a:moveTo>
                  <a:pt x="3670886" y="3817233"/>
                </a:moveTo>
                <a:cubicBezTo>
                  <a:pt x="2824665" y="3670848"/>
                  <a:pt x="1978444" y="3524464"/>
                  <a:pt x="1400928" y="3303885"/>
                </a:cubicBezTo>
                <a:cubicBezTo>
                  <a:pt x="823412" y="3083306"/>
                  <a:pt x="435728" y="2882780"/>
                  <a:pt x="205791" y="2493759"/>
                </a:cubicBezTo>
                <a:cubicBezTo>
                  <a:pt x="-24146" y="2104738"/>
                  <a:pt x="-18798" y="1362791"/>
                  <a:pt x="21307" y="969759"/>
                </a:cubicBezTo>
                <a:cubicBezTo>
                  <a:pt x="61412" y="576727"/>
                  <a:pt x="296697" y="289306"/>
                  <a:pt x="446423" y="135569"/>
                </a:cubicBezTo>
                <a:cubicBezTo>
                  <a:pt x="596149" y="-18168"/>
                  <a:pt x="806033" y="-31536"/>
                  <a:pt x="919665" y="47338"/>
                </a:cubicBezTo>
                <a:cubicBezTo>
                  <a:pt x="1033296" y="126212"/>
                  <a:pt x="1080754" y="367511"/>
                  <a:pt x="1128212" y="608811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A1ABBC-8806-441B-B2D5-D25F43232CFC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0" grpId="0"/>
      <p:bldP spid="30" grpId="1"/>
      <p:bldP spid="36" grpId="0" animBg="1"/>
      <p:bldP spid="36" grpId="1" animBg="1"/>
      <p:bldP spid="38" grpId="0" animBg="1"/>
      <p:bldP spid="38" grpId="1" animBg="1"/>
      <p:bldP spid="39" grpId="0" animBg="1"/>
      <p:bldP spid="42" grpId="0" animBg="1"/>
      <p:bldP spid="42" grpId="1" animBg="1"/>
      <p:bldP spid="54" grpId="0" animBg="1"/>
      <p:bldP spid="54" grpId="1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130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B5F1B-203E-4078-A50C-A3F7752BC8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4770730"/>
            <a:ext cx="504056" cy="38646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7EC9E1-D971-4EC4-AD8D-17772EFBBC58}"/>
              </a:ext>
            </a:extLst>
          </p:cNvPr>
          <p:cNvSpPr txBox="1"/>
          <p:nvPr/>
        </p:nvSpPr>
        <p:spPr>
          <a:xfrm>
            <a:off x="7464152" y="450912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539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131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2A5B3-D83F-4E6D-8FB4-E2D91957E33E}"/>
              </a:ext>
            </a:extLst>
          </p:cNvPr>
          <p:cNvCxnSpPr>
            <a:cxnSpLocks/>
          </p:cNvCxnSpPr>
          <p:nvPr/>
        </p:nvCxnSpPr>
        <p:spPr>
          <a:xfrm>
            <a:off x="1847528" y="3126159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50BC06-716A-4795-AF78-4B1E56D131F3}"/>
              </a:ext>
            </a:extLst>
          </p:cNvPr>
          <p:cNvSpPr txBox="1"/>
          <p:nvPr/>
        </p:nvSpPr>
        <p:spPr>
          <a:xfrm>
            <a:off x="3971764" y="4221088"/>
            <a:ext cx="424847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value is yielded,</a:t>
            </a:r>
          </a:p>
          <a:p>
            <a:r>
              <a:rPr lang="en-US" sz="2400" dirty="0"/>
              <a:t>this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</a:p>
          <a:p>
            <a:r>
              <a:rPr lang="en-US" sz="2400" dirty="0"/>
              <a:t>and continuation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  <a:endParaRPr lang="en-US" sz="2400" dirty="0"/>
          </a:p>
          <a:p>
            <a:r>
              <a:rPr lang="en-US" sz="2400" dirty="0"/>
              <a:t>via symmetric transfer of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87A1F-DC4E-49F9-9731-8EF357E28044}"/>
              </a:ext>
            </a:extLst>
          </p:cNvPr>
          <p:cNvCxnSpPr>
            <a:cxnSpLocks/>
          </p:cNvCxnSpPr>
          <p:nvPr/>
        </p:nvCxnSpPr>
        <p:spPr>
          <a:xfrm>
            <a:off x="849220" y="36039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2480F-1197-43C0-B410-D08E5A7DC99E}"/>
              </a:ext>
            </a:extLst>
          </p:cNvPr>
          <p:cNvSpPr txBox="1"/>
          <p:nvPr/>
        </p:nvSpPr>
        <p:spPr>
          <a:xfrm>
            <a:off x="9696399" y="3142280"/>
            <a:ext cx="1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7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471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59F2-7ED1-4341-89FA-C6066FE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want to watch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20B6-4901-42B0-BB32-7C22C78C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youtu.be/tj0URCY_A1s</a:t>
            </a:r>
            <a:endParaRPr lang="ru-RU" dirty="0"/>
          </a:p>
        </p:txBody>
      </p:sp>
      <p:pic>
        <p:nvPicPr>
          <p:cNvPr id="4" name="Picture 3" descr="A picture containing text, outdoor, nature, sky&#10;&#10;Description automatically generated">
            <a:extLst>
              <a:ext uri="{FF2B5EF4-FFF2-40B4-BE49-F238E27FC236}">
                <a16:creationId xmlns:a16="http://schemas.microsoft.com/office/drawing/2014/main" id="{DF95B3DE-2925-422E-B2D8-8CAFD6A41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14" y="2051903"/>
            <a:ext cx="8544171" cy="480609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92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11AF26-6A46-4669-8810-5344664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E022C-6224-488E-A8BA-4C0415AA461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6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7241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bit.ly/3wr5vxW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2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</a:t>
            </a:r>
            <a:r>
              <a:rPr lang="en-US" i="1" dirty="0"/>
              <a:t>initial suspend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created but not used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589CD5-7AD2-47FF-9379-D9E52227B668}"/>
              </a:ext>
            </a:extLst>
          </p:cNvPr>
          <p:cNvCxnSpPr>
            <a:cxnSpLocks/>
          </p:cNvCxnSpPr>
          <p:nvPr/>
        </p:nvCxnSpPr>
        <p:spPr>
          <a:xfrm>
            <a:off x="849220" y="2607937"/>
            <a:ext cx="10287340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6874E-86F4-404B-984A-23D7B9F5C142}"/>
              </a:ext>
            </a:extLst>
          </p:cNvPr>
          <p:cNvSpPr txBox="1"/>
          <p:nvPr/>
        </p:nvSpPr>
        <p:spPr>
          <a:xfrm>
            <a:off x="9228956" y="214627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C199-8840-4AEE-9F26-A1D756FE9C43}"/>
              </a:ext>
            </a:extLst>
          </p:cNvPr>
          <p:cNvSpPr txBox="1"/>
          <p:nvPr/>
        </p:nvSpPr>
        <p:spPr>
          <a:xfrm>
            <a:off x="4532277" y="6165304"/>
            <a:ext cx="31274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zero overhead principle</a:t>
            </a:r>
            <a:endParaRPr lang="ru-RU" sz="2400" dirty="0"/>
          </a:p>
        </p:txBody>
      </p:sp>
      <p:pic>
        <p:nvPicPr>
          <p:cNvPr id="10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2216624A-3E40-4934-83FF-EE3F0D5E3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639397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7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5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AD4-5163-4913-8C02-03D0C61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3C-EBDD-4497-AC84-0B7A970A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P2502: 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r>
              <a:rPr lang="en-US" sz="2000" dirty="0"/>
              <a:t>: Synchronous Coroutine Generator for Ranges </a:t>
            </a:r>
            <a:r>
              <a:rPr lang="en-US" sz="2000" dirty="0">
                <a:hlinkClick r:id="rId3"/>
              </a:rPr>
              <a:t>http://wg21.link/p2502</a:t>
            </a:r>
            <a:endParaRPr lang="en-US" sz="2000" dirty="0"/>
          </a:p>
          <a:p>
            <a:r>
              <a:rPr lang="en-US" sz="2000" dirty="0"/>
              <a:t>Understanding C++ coroutines by example, part 1 </a:t>
            </a:r>
            <a:r>
              <a:rPr lang="en-US" sz="2000" dirty="0">
                <a:hlinkClick r:id="rId4"/>
              </a:rPr>
              <a:t>https://youtu.be/tj0URCY_A1s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99CE-BA56-4783-949C-1B7F52B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824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FCE9-D811-42D8-877B-4ACF1B35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8BD6BC-995D-459F-9475-88706D1F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6DA5-476C-4989-A1C1-7824337B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351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2404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92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FF936-1663-441D-B245-2A08C27D9AA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63952" y="4075038"/>
            <a:ext cx="576064" cy="1460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90C72-1DFD-443B-859C-11979BBDE1A6}"/>
              </a:ext>
            </a:extLst>
          </p:cNvPr>
          <p:cNvSpPr txBox="1"/>
          <p:nvPr/>
        </p:nvSpPr>
        <p:spPr>
          <a:xfrm>
            <a:off x="6240016" y="2920876"/>
            <a:ext cx="57606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</a:p>
          <a:p>
            <a:endParaRPr lang="en-US" sz="2400" dirty="0"/>
          </a:p>
          <a:p>
            <a:r>
              <a:rPr lang="en-US" sz="2400" dirty="0"/>
              <a:t>or, more precisely: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or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26301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9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917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800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7859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28B1-8DFD-435C-8385-4E63A060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ru-RU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is safely destroyed</a:t>
            </a:r>
            <a:endParaRPr lang="ru-RU" sz="2800" dirty="0">
              <a:solidFill>
                <a:srgbClr val="008000">
                  <a:alpha val="5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444C-89AD-43D0-8EDD-CC66EA6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8C40-910F-4536-93DA-A0756BAD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47AD05-35A4-423C-976D-92B10237FCBE}"/>
              </a:ext>
            </a:extLst>
          </p:cNvPr>
          <p:cNvCxnSpPr>
            <a:cxnSpLocks/>
          </p:cNvCxnSpPr>
          <p:nvPr/>
        </p:nvCxnSpPr>
        <p:spPr>
          <a:xfrm>
            <a:off x="1127448" y="494116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D066-7C65-47B7-A8AA-2BC8F7DAD65A}"/>
              </a:ext>
            </a:extLst>
          </p:cNvPr>
          <p:cNvCxnSpPr>
            <a:cxnSpLocks/>
          </p:cNvCxnSpPr>
          <p:nvPr/>
        </p:nvCxnSpPr>
        <p:spPr>
          <a:xfrm>
            <a:off x="1127448" y="530120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ED271-DB36-42AB-849D-F10582E689F6}"/>
              </a:ext>
            </a:extLst>
          </p:cNvPr>
          <p:cNvCxnSpPr>
            <a:cxnSpLocks/>
          </p:cNvCxnSpPr>
          <p:nvPr/>
        </p:nvCxnSpPr>
        <p:spPr>
          <a:xfrm>
            <a:off x="849220" y="2132856"/>
            <a:ext cx="783906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B4B89-B157-4DD2-BD95-2D4F4030771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00056" y="5661248"/>
            <a:ext cx="679832" cy="20712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D96E1-3782-4892-B0BF-CDF451EF3CB8}"/>
              </a:ext>
            </a:extLst>
          </p:cNvPr>
          <p:cNvSpPr txBox="1"/>
          <p:nvPr/>
        </p:nvSpPr>
        <p:spPr>
          <a:xfrm>
            <a:off x="7279888" y="5061083"/>
            <a:ext cx="436316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safely* destroys coroutine frame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r>
              <a:rPr lang="en-US" sz="2400" dirty="0"/>
              <a:t> state</a:t>
            </a:r>
          </a:p>
          <a:p>
            <a:r>
              <a:rPr lang="en-US" sz="2400" dirty="0"/>
              <a:t>and frees all associated resources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28F0-2048-49D7-B7B5-395966038085}"/>
              </a:ext>
            </a:extLst>
          </p:cNvPr>
          <p:cNvSpPr txBox="1"/>
          <p:nvPr/>
        </p:nvSpPr>
        <p:spPr>
          <a:xfrm>
            <a:off x="1135875" y="5713937"/>
            <a:ext cx="503213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f.~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0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F3A3-1705-478F-9452-11A08EEF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6A19-95D2-4B19-A61F-9F03E1C1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greeting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greeting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foo(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D0BEE-AB3B-4061-B878-40FE8E28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16</a:t>
            </a:fld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933E82-0618-4229-8FA8-E14DD2B36275}"/>
              </a:ext>
            </a:extLst>
          </p:cNvPr>
          <p:cNvSpPr/>
          <p:nvPr/>
        </p:nvSpPr>
        <p:spPr>
          <a:xfrm>
            <a:off x="6168008" y="1700807"/>
            <a:ext cx="3888432" cy="86623"/>
          </a:xfrm>
          <a:custGeom>
            <a:avLst/>
            <a:gdLst>
              <a:gd name="connsiteX0" fmla="*/ 0 w 3694176"/>
              <a:gd name="connsiteY0" fmla="*/ 0 h 82296"/>
              <a:gd name="connsiteX1" fmla="*/ 219456 w 3694176"/>
              <a:gd name="connsiteY1" fmla="*/ 27432 h 82296"/>
              <a:gd name="connsiteX2" fmla="*/ 777240 w 3694176"/>
              <a:gd name="connsiteY2" fmla="*/ 36576 h 82296"/>
              <a:gd name="connsiteX3" fmla="*/ 877824 w 3694176"/>
              <a:gd name="connsiteY3" fmla="*/ 54864 h 82296"/>
              <a:gd name="connsiteX4" fmla="*/ 1362456 w 3694176"/>
              <a:gd name="connsiteY4" fmla="*/ 82296 h 82296"/>
              <a:gd name="connsiteX5" fmla="*/ 1627632 w 3694176"/>
              <a:gd name="connsiteY5" fmla="*/ 73152 h 82296"/>
              <a:gd name="connsiteX6" fmla="*/ 2093976 w 3694176"/>
              <a:gd name="connsiteY6" fmla="*/ 54864 h 82296"/>
              <a:gd name="connsiteX7" fmla="*/ 2212848 w 3694176"/>
              <a:gd name="connsiteY7" fmla="*/ 36576 h 82296"/>
              <a:gd name="connsiteX8" fmla="*/ 2898648 w 3694176"/>
              <a:gd name="connsiteY8" fmla="*/ 36576 h 82296"/>
              <a:gd name="connsiteX9" fmla="*/ 3182112 w 3694176"/>
              <a:gd name="connsiteY9" fmla="*/ 45720 h 82296"/>
              <a:gd name="connsiteX10" fmla="*/ 3685032 w 3694176"/>
              <a:gd name="connsiteY10" fmla="*/ 36576 h 82296"/>
              <a:gd name="connsiteX11" fmla="*/ 3694176 w 3694176"/>
              <a:gd name="connsiteY11" fmla="*/ 27432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94176" h="82296">
                <a:moveTo>
                  <a:pt x="0" y="0"/>
                </a:moveTo>
                <a:cubicBezTo>
                  <a:pt x="81765" y="16353"/>
                  <a:pt x="109158" y="23296"/>
                  <a:pt x="219456" y="27432"/>
                </a:cubicBezTo>
                <a:cubicBezTo>
                  <a:pt x="405278" y="34400"/>
                  <a:pt x="591312" y="33528"/>
                  <a:pt x="777240" y="36576"/>
                </a:cubicBezTo>
                <a:cubicBezTo>
                  <a:pt x="810768" y="42672"/>
                  <a:pt x="843893" y="51708"/>
                  <a:pt x="877824" y="54864"/>
                </a:cubicBezTo>
                <a:cubicBezTo>
                  <a:pt x="994686" y="65735"/>
                  <a:pt x="1229992" y="75988"/>
                  <a:pt x="1362456" y="82296"/>
                </a:cubicBezTo>
                <a:lnTo>
                  <a:pt x="1627632" y="73152"/>
                </a:lnTo>
                <a:lnTo>
                  <a:pt x="2093976" y="54864"/>
                </a:lnTo>
                <a:cubicBezTo>
                  <a:pt x="2133600" y="48768"/>
                  <a:pt x="2172889" y="39816"/>
                  <a:pt x="2212848" y="36576"/>
                </a:cubicBezTo>
                <a:cubicBezTo>
                  <a:pt x="2436065" y="18477"/>
                  <a:pt x="2680997" y="31267"/>
                  <a:pt x="2898648" y="36576"/>
                </a:cubicBezTo>
                <a:lnTo>
                  <a:pt x="3182112" y="45720"/>
                </a:lnTo>
                <a:cubicBezTo>
                  <a:pt x="3415478" y="61278"/>
                  <a:pt x="3341696" y="61698"/>
                  <a:pt x="3685032" y="36576"/>
                </a:cubicBezTo>
                <a:cubicBezTo>
                  <a:pt x="3689331" y="36261"/>
                  <a:pt x="3691128" y="30480"/>
                  <a:pt x="3694176" y="2743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162FC-D555-4DB0-9D67-A45D4048E8C2}"/>
              </a:ext>
            </a:extLst>
          </p:cNvPr>
          <p:cNvSpPr txBox="1"/>
          <p:nvPr/>
        </p:nvSpPr>
        <p:spPr>
          <a:xfrm>
            <a:off x="8976320" y="5013176"/>
            <a:ext cx="2304256" cy="8925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600" dirty="0">
                <a:latin typeface="Cascadia Mono" panose="020B0609020000020004" pitchFamily="49" charset="0"/>
                <a:cs typeface="Cascadia Mono" panose="020B0609020000020004" pitchFamily="49" charset="0"/>
              </a:rPr>
              <a:t>hi world</a:t>
            </a:r>
            <a:endParaRPr lang="ru-RU" sz="2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4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BF0B-90E9-4EFF-A733-380349E1F90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3022C-B59B-4D5C-AEDA-A619B965346D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FB1399-2FB8-4D8E-BD4E-6CFA0DCEB0F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223792" y="1568327"/>
            <a:ext cx="1008112" cy="1324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95D9CE-6F55-4162-A910-A3617D14F823}"/>
              </a:ext>
            </a:extLst>
          </p:cNvPr>
          <p:cNvSpPr txBox="1"/>
          <p:nvPr/>
        </p:nvSpPr>
        <p:spPr>
          <a:xfrm>
            <a:off x="5231904" y="1337494"/>
            <a:ext cx="49685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probably should be 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4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18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0455422-761E-44E8-AD0F-C7BB98D749DC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E135-0CAE-4000-B9DC-AD586B1B3DBB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2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5" grpId="0" animBg="1"/>
      <p:bldP spid="5" grpId="1" animBg="1"/>
      <p:bldP spid="5" grpId="2" animBg="1"/>
      <p:bldP spid="10" grpId="0"/>
      <p:bldP spid="10" grpId="1"/>
      <p:bldP spid="1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64349-A26C-427E-BF59-476AD0E954FB}"/>
              </a:ext>
            </a:extLst>
          </p:cNvPr>
          <p:cNvSpPr txBox="1"/>
          <p:nvPr/>
        </p:nvSpPr>
        <p:spPr>
          <a:xfrm>
            <a:off x="5881192" y="3717032"/>
            <a:ext cx="5472608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  <a:endParaRPr lang="ru-RU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10C182-0146-445D-99CD-A4A1A08B288E}"/>
              </a:ext>
            </a:extLst>
          </p:cNvPr>
          <p:cNvSpPr/>
          <p:nvPr/>
        </p:nvSpPr>
        <p:spPr>
          <a:xfrm>
            <a:off x="4764024" y="2386584"/>
            <a:ext cx="4123944" cy="2359152"/>
          </a:xfrm>
          <a:custGeom>
            <a:avLst/>
            <a:gdLst>
              <a:gd name="connsiteX0" fmla="*/ 0 w 4123944"/>
              <a:gd name="connsiteY0" fmla="*/ 0 h 2359152"/>
              <a:gd name="connsiteX1" fmla="*/ 2834640 w 4123944"/>
              <a:gd name="connsiteY1" fmla="*/ 950976 h 2359152"/>
              <a:gd name="connsiteX2" fmla="*/ 4123944 w 4123944"/>
              <a:gd name="connsiteY2" fmla="*/ 2359152 h 2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2359152">
                <a:moveTo>
                  <a:pt x="0" y="0"/>
                </a:moveTo>
                <a:cubicBezTo>
                  <a:pt x="1073658" y="278892"/>
                  <a:pt x="2147316" y="557784"/>
                  <a:pt x="2834640" y="950976"/>
                </a:cubicBezTo>
                <a:cubicBezTo>
                  <a:pt x="3521964" y="1344168"/>
                  <a:pt x="3822954" y="1851660"/>
                  <a:pt x="4123944" y="2359152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23944"/>
                      <a:gd name="connsiteY0" fmla="*/ 0 h 2359152"/>
                      <a:gd name="connsiteX1" fmla="*/ 2834640 w 4123944"/>
                      <a:gd name="connsiteY1" fmla="*/ 950976 h 2359152"/>
                      <a:gd name="connsiteX2" fmla="*/ 4123944 w 4123944"/>
                      <a:gd name="connsiteY2" fmla="*/ 2359152 h 2359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23944" h="2359152" extrusionOk="0">
                        <a:moveTo>
                          <a:pt x="0" y="0"/>
                        </a:moveTo>
                        <a:cubicBezTo>
                          <a:pt x="963895" y="211187"/>
                          <a:pt x="1927071" y="640445"/>
                          <a:pt x="2834640" y="950976"/>
                        </a:cubicBezTo>
                        <a:cubicBezTo>
                          <a:pt x="3545166" y="1349053"/>
                          <a:pt x="3675583" y="1856346"/>
                          <a:pt x="4123944" y="235915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9E1ED-5935-446F-B4A6-D3DCE7FEAB89}"/>
              </a:ext>
            </a:extLst>
          </p:cNvPr>
          <p:cNvCxnSpPr/>
          <p:nvPr/>
        </p:nvCxnSpPr>
        <p:spPr>
          <a:xfrm flipH="1">
            <a:off x="8184232" y="5033760"/>
            <a:ext cx="426368" cy="0"/>
          </a:xfrm>
          <a:prstGeom prst="line">
            <a:avLst/>
          </a:prstGeom>
          <a:ln w="31750">
            <a:tailEnd type="triangle" w="lg" len="lg"/>
          </a:ln>
          <a:effectLst>
            <a:glow rad="1016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1D6-F9B5-46D5-948A-31D291F6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C++ coroutines by example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part 2: generators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1CD9-CC7F-452D-AE81-23FCAB05F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02A70806-7CA7-4BFE-9FE1-9D5B8DCD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7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0C833-BC12-4B0C-AA1D-600D3BC560CF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3DE2A-0179-4BFF-9AC9-F0C7456AD9A9}"/>
              </a:ext>
            </a:extLst>
          </p:cNvPr>
          <p:cNvSpPr txBox="1"/>
          <p:nvPr/>
        </p:nvSpPr>
        <p:spPr>
          <a:xfrm>
            <a:off x="9192344" y="39634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0EA1B-228C-4F77-A2BE-8E4132261EE0}"/>
              </a:ext>
            </a:extLst>
          </p:cNvPr>
          <p:cNvCxnSpPr>
            <a:cxnSpLocks/>
          </p:cNvCxnSpPr>
          <p:nvPr/>
        </p:nvCxnSpPr>
        <p:spPr>
          <a:xfrm>
            <a:off x="2135560" y="5881556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67221-4050-4217-ABFB-B467368A0C1B}"/>
              </a:ext>
            </a:extLst>
          </p:cNvPr>
          <p:cNvSpPr txBox="1"/>
          <p:nvPr/>
        </p:nvSpPr>
        <p:spPr>
          <a:xfrm>
            <a:off x="9336360" y="54198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50526-2B7D-492A-B7B8-F3C5AC2B8A67}"/>
              </a:ext>
            </a:extLst>
          </p:cNvPr>
          <p:cNvCxnSpPr>
            <a:cxnSpLocks/>
          </p:cNvCxnSpPr>
          <p:nvPr/>
        </p:nvCxnSpPr>
        <p:spPr>
          <a:xfrm>
            <a:off x="2135560" y="4425068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4877E-8880-4F67-AE62-9D94FC1D468E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B2D5F-5BC4-447F-A4BF-94663C2EB0CD}"/>
              </a:ext>
            </a:extLst>
          </p:cNvPr>
          <p:cNvSpPr txBox="1"/>
          <p:nvPr/>
        </p:nvSpPr>
        <p:spPr>
          <a:xfrm>
            <a:off x="9875555" y="4359328"/>
            <a:ext cx="13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47B95-7ECD-43DE-A13C-DC6D609F78A3}"/>
              </a:ext>
            </a:extLst>
          </p:cNvPr>
          <p:cNvCxnSpPr>
            <a:cxnSpLocks/>
          </p:cNvCxnSpPr>
          <p:nvPr/>
        </p:nvCxnSpPr>
        <p:spPr>
          <a:xfrm>
            <a:off x="2135560" y="4820994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CBF63B-AC1D-4B8D-8966-27A685B812C0}"/>
              </a:ext>
            </a:extLst>
          </p:cNvPr>
          <p:cNvSpPr txBox="1"/>
          <p:nvPr/>
        </p:nvSpPr>
        <p:spPr>
          <a:xfrm>
            <a:off x="3938192" y="2767569"/>
            <a:ext cx="741560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sz="24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D205100-54B0-4B49-B420-E6B4F121FC9B}"/>
              </a:ext>
            </a:extLst>
          </p:cNvPr>
          <p:cNvSpPr/>
          <p:nvPr/>
        </p:nvSpPr>
        <p:spPr>
          <a:xfrm>
            <a:off x="5449144" y="3187733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8" grpId="1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00BD9-E6E8-4E21-B0F6-526AA780767A}"/>
              </a:ext>
            </a:extLst>
          </p:cNvPr>
          <p:cNvSpPr txBox="1"/>
          <p:nvPr/>
        </p:nvSpPr>
        <p:spPr>
          <a:xfrm>
            <a:off x="2135560" y="3717032"/>
            <a:ext cx="9218240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488A-E369-4B6E-B078-7B544C4AAD7B}"/>
              </a:ext>
            </a:extLst>
          </p:cNvPr>
          <p:cNvSpPr txBox="1"/>
          <p:nvPr/>
        </p:nvSpPr>
        <p:spPr>
          <a:xfrm>
            <a:off x="838200" y="2254975"/>
            <a:ext cx="1094643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B6D14B-C573-4347-9E85-F8C6F70194EE}"/>
              </a:ext>
            </a:extLst>
          </p:cNvPr>
          <p:cNvSpPr/>
          <p:nvPr/>
        </p:nvSpPr>
        <p:spPr>
          <a:xfrm>
            <a:off x="3071664" y="2709125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1E5B31-7C64-4E9F-86BB-5EE6A9400AC4}"/>
              </a:ext>
            </a:extLst>
          </p:cNvPr>
          <p:cNvSpPr/>
          <p:nvPr/>
        </p:nvSpPr>
        <p:spPr>
          <a:xfrm>
            <a:off x="2389977" y="5601185"/>
            <a:ext cx="2191548" cy="420103"/>
          </a:xfrm>
          <a:custGeom>
            <a:avLst/>
            <a:gdLst>
              <a:gd name="connsiteX0" fmla="*/ 991398 w 2191548"/>
              <a:gd name="connsiteY0" fmla="*/ 20053 h 420103"/>
              <a:gd name="connsiteX1" fmla="*/ 810423 w 2191548"/>
              <a:gd name="connsiteY1" fmla="*/ 1003 h 420103"/>
              <a:gd name="connsiteX2" fmla="*/ 162723 w 2191548"/>
              <a:gd name="connsiteY2" fmla="*/ 10528 h 420103"/>
              <a:gd name="connsiteX3" fmla="*/ 76998 w 2191548"/>
              <a:gd name="connsiteY3" fmla="*/ 39103 h 420103"/>
              <a:gd name="connsiteX4" fmla="*/ 10323 w 2191548"/>
              <a:gd name="connsiteY4" fmla="*/ 105778 h 420103"/>
              <a:gd name="connsiteX5" fmla="*/ 10323 w 2191548"/>
              <a:gd name="connsiteY5" fmla="*/ 191503 h 420103"/>
              <a:gd name="connsiteX6" fmla="*/ 19848 w 2191548"/>
              <a:gd name="connsiteY6" fmla="*/ 229603 h 420103"/>
              <a:gd name="connsiteX7" fmla="*/ 48423 w 2191548"/>
              <a:gd name="connsiteY7" fmla="*/ 248653 h 420103"/>
              <a:gd name="connsiteX8" fmla="*/ 67473 w 2191548"/>
              <a:gd name="connsiteY8" fmla="*/ 277228 h 420103"/>
              <a:gd name="connsiteX9" fmla="*/ 134148 w 2191548"/>
              <a:gd name="connsiteY9" fmla="*/ 315328 h 420103"/>
              <a:gd name="connsiteX10" fmla="*/ 162723 w 2191548"/>
              <a:gd name="connsiteY10" fmla="*/ 324853 h 420103"/>
              <a:gd name="connsiteX11" fmla="*/ 238923 w 2191548"/>
              <a:gd name="connsiteY11" fmla="*/ 362953 h 420103"/>
              <a:gd name="connsiteX12" fmla="*/ 277023 w 2191548"/>
              <a:gd name="connsiteY12" fmla="*/ 372478 h 420103"/>
              <a:gd name="connsiteX13" fmla="*/ 381798 w 2191548"/>
              <a:gd name="connsiteY13" fmla="*/ 391528 h 420103"/>
              <a:gd name="connsiteX14" fmla="*/ 448473 w 2191548"/>
              <a:gd name="connsiteY14" fmla="*/ 401053 h 420103"/>
              <a:gd name="connsiteX15" fmla="*/ 753273 w 2191548"/>
              <a:gd name="connsiteY15" fmla="*/ 420103 h 420103"/>
              <a:gd name="connsiteX16" fmla="*/ 1705773 w 2191548"/>
              <a:gd name="connsiteY16" fmla="*/ 410578 h 420103"/>
              <a:gd name="connsiteX17" fmla="*/ 1896273 w 2191548"/>
              <a:gd name="connsiteY17" fmla="*/ 391528 h 420103"/>
              <a:gd name="connsiteX18" fmla="*/ 1981998 w 2191548"/>
              <a:gd name="connsiteY18" fmla="*/ 362953 h 420103"/>
              <a:gd name="connsiteX19" fmla="*/ 2020098 w 2191548"/>
              <a:gd name="connsiteY19" fmla="*/ 353428 h 420103"/>
              <a:gd name="connsiteX20" fmla="*/ 2048673 w 2191548"/>
              <a:gd name="connsiteY20" fmla="*/ 334378 h 420103"/>
              <a:gd name="connsiteX21" fmla="*/ 2077248 w 2191548"/>
              <a:gd name="connsiteY21" fmla="*/ 324853 h 420103"/>
              <a:gd name="connsiteX22" fmla="*/ 2124873 w 2191548"/>
              <a:gd name="connsiteY22" fmla="*/ 305803 h 420103"/>
              <a:gd name="connsiteX23" fmla="*/ 2153448 w 2191548"/>
              <a:gd name="connsiteY23" fmla="*/ 267703 h 420103"/>
              <a:gd name="connsiteX24" fmla="*/ 2191548 w 2191548"/>
              <a:gd name="connsiteY24" fmla="*/ 210553 h 420103"/>
              <a:gd name="connsiteX25" fmla="*/ 2182023 w 2191548"/>
              <a:gd name="connsiteY25" fmla="*/ 153403 h 420103"/>
              <a:gd name="connsiteX26" fmla="*/ 2086773 w 2191548"/>
              <a:gd name="connsiteY26" fmla="*/ 115303 h 420103"/>
              <a:gd name="connsiteX27" fmla="*/ 2048673 w 2191548"/>
              <a:gd name="connsiteY27" fmla="*/ 105778 h 420103"/>
              <a:gd name="connsiteX28" fmla="*/ 1953423 w 2191548"/>
              <a:gd name="connsiteY28" fmla="*/ 77203 h 420103"/>
              <a:gd name="connsiteX29" fmla="*/ 1886748 w 2191548"/>
              <a:gd name="connsiteY29" fmla="*/ 67678 h 420103"/>
              <a:gd name="connsiteX30" fmla="*/ 1829598 w 2191548"/>
              <a:gd name="connsiteY30" fmla="*/ 58153 h 420103"/>
              <a:gd name="connsiteX31" fmla="*/ 1781973 w 2191548"/>
              <a:gd name="connsiteY31" fmla="*/ 48628 h 420103"/>
              <a:gd name="connsiteX32" fmla="*/ 1591473 w 2191548"/>
              <a:gd name="connsiteY32" fmla="*/ 39103 h 420103"/>
              <a:gd name="connsiteX33" fmla="*/ 1381923 w 2191548"/>
              <a:gd name="connsiteY33" fmla="*/ 20053 h 420103"/>
              <a:gd name="connsiteX34" fmla="*/ 1239048 w 2191548"/>
              <a:gd name="connsiteY34" fmla="*/ 10528 h 420103"/>
              <a:gd name="connsiteX35" fmla="*/ 1115223 w 2191548"/>
              <a:gd name="connsiteY35" fmla="*/ 1003 h 420103"/>
              <a:gd name="connsiteX36" fmla="*/ 810423 w 2191548"/>
              <a:gd name="connsiteY36" fmla="*/ 1003 h 4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1548" h="420103">
                <a:moveTo>
                  <a:pt x="991398" y="20053"/>
                </a:moveTo>
                <a:cubicBezTo>
                  <a:pt x="949553" y="14822"/>
                  <a:pt x="845951" y="1003"/>
                  <a:pt x="810423" y="1003"/>
                </a:cubicBezTo>
                <a:cubicBezTo>
                  <a:pt x="594500" y="1003"/>
                  <a:pt x="378623" y="7353"/>
                  <a:pt x="162723" y="10528"/>
                </a:cubicBezTo>
                <a:cubicBezTo>
                  <a:pt x="132032" y="16666"/>
                  <a:pt x="102515" y="18226"/>
                  <a:pt x="76998" y="39103"/>
                </a:cubicBezTo>
                <a:cubicBezTo>
                  <a:pt x="52672" y="59006"/>
                  <a:pt x="10323" y="105778"/>
                  <a:pt x="10323" y="105778"/>
                </a:cubicBezTo>
                <a:cubicBezTo>
                  <a:pt x="-4583" y="150496"/>
                  <a:pt x="-2250" y="128640"/>
                  <a:pt x="10323" y="191503"/>
                </a:cubicBezTo>
                <a:cubicBezTo>
                  <a:pt x="12890" y="204340"/>
                  <a:pt x="12586" y="218711"/>
                  <a:pt x="19848" y="229603"/>
                </a:cubicBezTo>
                <a:cubicBezTo>
                  <a:pt x="26198" y="239128"/>
                  <a:pt x="38898" y="242303"/>
                  <a:pt x="48423" y="248653"/>
                </a:cubicBezTo>
                <a:cubicBezTo>
                  <a:pt x="54773" y="258178"/>
                  <a:pt x="59378" y="269133"/>
                  <a:pt x="67473" y="277228"/>
                </a:cubicBezTo>
                <a:cubicBezTo>
                  <a:pt x="79430" y="289185"/>
                  <a:pt x="121074" y="309725"/>
                  <a:pt x="134148" y="315328"/>
                </a:cubicBezTo>
                <a:cubicBezTo>
                  <a:pt x="143376" y="319283"/>
                  <a:pt x="153583" y="320698"/>
                  <a:pt x="162723" y="324853"/>
                </a:cubicBezTo>
                <a:cubicBezTo>
                  <a:pt x="188576" y="336604"/>
                  <a:pt x="211373" y="356065"/>
                  <a:pt x="238923" y="362953"/>
                </a:cubicBezTo>
                <a:cubicBezTo>
                  <a:pt x="251623" y="366128"/>
                  <a:pt x="264244" y="369638"/>
                  <a:pt x="277023" y="372478"/>
                </a:cubicBezTo>
                <a:cubicBezTo>
                  <a:pt x="310460" y="379909"/>
                  <a:pt x="348195" y="386358"/>
                  <a:pt x="381798" y="391528"/>
                </a:cubicBezTo>
                <a:cubicBezTo>
                  <a:pt x="403988" y="394942"/>
                  <a:pt x="426088" y="399331"/>
                  <a:pt x="448473" y="401053"/>
                </a:cubicBezTo>
                <a:cubicBezTo>
                  <a:pt x="549971" y="408861"/>
                  <a:pt x="753273" y="420103"/>
                  <a:pt x="753273" y="420103"/>
                </a:cubicBezTo>
                <a:lnTo>
                  <a:pt x="1705773" y="410578"/>
                </a:lnTo>
                <a:cubicBezTo>
                  <a:pt x="1769570" y="408983"/>
                  <a:pt x="1896273" y="391528"/>
                  <a:pt x="1896273" y="391528"/>
                </a:cubicBezTo>
                <a:cubicBezTo>
                  <a:pt x="1987576" y="368702"/>
                  <a:pt x="1874395" y="398821"/>
                  <a:pt x="1981998" y="362953"/>
                </a:cubicBezTo>
                <a:cubicBezTo>
                  <a:pt x="1994417" y="358813"/>
                  <a:pt x="2007398" y="356603"/>
                  <a:pt x="2020098" y="353428"/>
                </a:cubicBezTo>
                <a:cubicBezTo>
                  <a:pt x="2029623" y="347078"/>
                  <a:pt x="2038434" y="339498"/>
                  <a:pt x="2048673" y="334378"/>
                </a:cubicBezTo>
                <a:cubicBezTo>
                  <a:pt x="2057653" y="329888"/>
                  <a:pt x="2067847" y="328378"/>
                  <a:pt x="2077248" y="324853"/>
                </a:cubicBezTo>
                <a:cubicBezTo>
                  <a:pt x="2093257" y="318850"/>
                  <a:pt x="2108998" y="312153"/>
                  <a:pt x="2124873" y="305803"/>
                </a:cubicBezTo>
                <a:cubicBezTo>
                  <a:pt x="2134398" y="293103"/>
                  <a:pt x="2144344" y="280708"/>
                  <a:pt x="2153448" y="267703"/>
                </a:cubicBezTo>
                <a:cubicBezTo>
                  <a:pt x="2166578" y="248946"/>
                  <a:pt x="2191548" y="210553"/>
                  <a:pt x="2191548" y="210553"/>
                </a:cubicBezTo>
                <a:cubicBezTo>
                  <a:pt x="2188373" y="191503"/>
                  <a:pt x="2190660" y="170677"/>
                  <a:pt x="2182023" y="153403"/>
                </a:cubicBezTo>
                <a:cubicBezTo>
                  <a:pt x="2171409" y="132175"/>
                  <a:pt x="2089357" y="116008"/>
                  <a:pt x="2086773" y="115303"/>
                </a:cubicBezTo>
                <a:cubicBezTo>
                  <a:pt x="2074143" y="111859"/>
                  <a:pt x="2061212" y="109540"/>
                  <a:pt x="2048673" y="105778"/>
                </a:cubicBezTo>
                <a:cubicBezTo>
                  <a:pt x="2010439" y="94308"/>
                  <a:pt x="1990576" y="83958"/>
                  <a:pt x="1953423" y="77203"/>
                </a:cubicBezTo>
                <a:cubicBezTo>
                  <a:pt x="1931334" y="73187"/>
                  <a:pt x="1908938" y="71092"/>
                  <a:pt x="1886748" y="67678"/>
                </a:cubicBezTo>
                <a:cubicBezTo>
                  <a:pt x="1867660" y="64741"/>
                  <a:pt x="1848599" y="61608"/>
                  <a:pt x="1829598" y="58153"/>
                </a:cubicBezTo>
                <a:cubicBezTo>
                  <a:pt x="1813670" y="55257"/>
                  <a:pt x="1798111" y="49919"/>
                  <a:pt x="1781973" y="48628"/>
                </a:cubicBezTo>
                <a:cubicBezTo>
                  <a:pt x="1718596" y="43558"/>
                  <a:pt x="1654973" y="42278"/>
                  <a:pt x="1591473" y="39103"/>
                </a:cubicBezTo>
                <a:cubicBezTo>
                  <a:pt x="1489404" y="18689"/>
                  <a:pt x="1564771" y="31481"/>
                  <a:pt x="1381923" y="20053"/>
                </a:cubicBezTo>
                <a:lnTo>
                  <a:pt x="1239048" y="10528"/>
                </a:lnTo>
                <a:cubicBezTo>
                  <a:pt x="1197756" y="7579"/>
                  <a:pt x="1156610" y="1923"/>
                  <a:pt x="1115223" y="1003"/>
                </a:cubicBezTo>
                <a:cubicBezTo>
                  <a:pt x="1013648" y="-1254"/>
                  <a:pt x="912023" y="1003"/>
                  <a:pt x="810423" y="10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BEE47-ECC6-4901-8A37-3964B558A555}"/>
              </a:ext>
            </a:extLst>
          </p:cNvPr>
          <p:cNvSpPr txBox="1"/>
          <p:nvPr/>
        </p:nvSpPr>
        <p:spPr>
          <a:xfrm>
            <a:off x="3431704" y="2996952"/>
            <a:ext cx="5328592" cy="372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1A3FFD-FFC2-456D-9EB0-9BA853A3D8BF}"/>
              </a:ext>
            </a:extLst>
          </p:cNvPr>
          <p:cNvSpPr/>
          <p:nvPr/>
        </p:nvSpPr>
        <p:spPr>
          <a:xfrm>
            <a:off x="4057650" y="5757639"/>
            <a:ext cx="4429125" cy="47625"/>
          </a:xfrm>
          <a:custGeom>
            <a:avLst/>
            <a:gdLst>
              <a:gd name="connsiteX0" fmla="*/ 0 w 4429125"/>
              <a:gd name="connsiteY0" fmla="*/ 19050 h 47625"/>
              <a:gd name="connsiteX1" fmla="*/ 914400 w 4429125"/>
              <a:gd name="connsiteY1" fmla="*/ 28575 h 47625"/>
              <a:gd name="connsiteX2" fmla="*/ 1076325 w 4429125"/>
              <a:gd name="connsiteY2" fmla="*/ 38100 h 47625"/>
              <a:gd name="connsiteX3" fmla="*/ 2914650 w 4429125"/>
              <a:gd name="connsiteY3" fmla="*/ 47625 h 47625"/>
              <a:gd name="connsiteX4" fmla="*/ 3562350 w 4429125"/>
              <a:gd name="connsiteY4" fmla="*/ 38100 h 47625"/>
              <a:gd name="connsiteX5" fmla="*/ 3914775 w 4429125"/>
              <a:gd name="connsiteY5" fmla="*/ 19050 h 47625"/>
              <a:gd name="connsiteX6" fmla="*/ 3962400 w 4429125"/>
              <a:gd name="connsiteY6" fmla="*/ 9525 h 47625"/>
              <a:gd name="connsiteX7" fmla="*/ 3990975 w 4429125"/>
              <a:gd name="connsiteY7" fmla="*/ 0 h 47625"/>
              <a:gd name="connsiteX8" fmla="*/ 4019550 w 4429125"/>
              <a:gd name="connsiteY8" fmla="*/ 9525 h 47625"/>
              <a:gd name="connsiteX9" fmla="*/ 4429125 w 4429125"/>
              <a:gd name="connsiteY9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9125" h="47625">
                <a:moveTo>
                  <a:pt x="0" y="19050"/>
                </a:moveTo>
                <a:lnTo>
                  <a:pt x="914400" y="28575"/>
                </a:lnTo>
                <a:cubicBezTo>
                  <a:pt x="968460" y="29532"/>
                  <a:pt x="1022259" y="37585"/>
                  <a:pt x="1076325" y="38100"/>
                </a:cubicBezTo>
                <a:lnTo>
                  <a:pt x="2914650" y="47625"/>
                </a:lnTo>
                <a:lnTo>
                  <a:pt x="3562350" y="38100"/>
                </a:lnTo>
                <a:cubicBezTo>
                  <a:pt x="3711339" y="34826"/>
                  <a:pt x="3778389" y="28792"/>
                  <a:pt x="3914775" y="19050"/>
                </a:cubicBezTo>
                <a:cubicBezTo>
                  <a:pt x="3930650" y="15875"/>
                  <a:pt x="3946694" y="13452"/>
                  <a:pt x="3962400" y="9525"/>
                </a:cubicBezTo>
                <a:cubicBezTo>
                  <a:pt x="3972140" y="7090"/>
                  <a:pt x="3980935" y="0"/>
                  <a:pt x="3990975" y="0"/>
                </a:cubicBezTo>
                <a:cubicBezTo>
                  <a:pt x="4001015" y="0"/>
                  <a:pt x="4010025" y="6350"/>
                  <a:pt x="4019550" y="9525"/>
                </a:cubicBezTo>
                <a:lnTo>
                  <a:pt x="4429125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A78C9-0D5F-49EC-8920-C4D60E25468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19736" y="2116307"/>
            <a:ext cx="1080120" cy="3045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380509-1AF1-4CC4-AA5D-96D209426A20}"/>
              </a:ext>
            </a:extLst>
          </p:cNvPr>
          <p:cNvSpPr txBox="1"/>
          <p:nvPr/>
        </p:nvSpPr>
        <p:spPr>
          <a:xfrm>
            <a:off x="4799856" y="1700808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46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25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807C2E-1ACA-46A4-87A7-8842FE0C603E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rgbClr val="BF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13BB-1960-4D51-A94E-DF29BDA4FDC1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8A8A8"/>
                </a:solidFill>
              </a:rPr>
              <a:t>mandatory</a:t>
            </a:r>
            <a:endParaRPr lang="ru-RU" sz="2400" dirty="0">
              <a:solidFill>
                <a:srgbClr val="A8A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26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84BB9-CF54-432E-8A83-9CE71ADD8E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AB84A-C90A-400B-A38E-B08C918035D5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B617-E32F-4B0A-9C82-DDF4694F49AD}"/>
              </a:ext>
            </a:extLst>
          </p:cNvPr>
          <p:cNvSpPr txBox="1"/>
          <p:nvPr/>
        </p:nvSpPr>
        <p:spPr>
          <a:xfrm>
            <a:off x="1966864" y="3072605"/>
            <a:ext cx="10225136" cy="37856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CAC4-E9B0-4E47-90C5-436AC42E52DA}"/>
              </a:ext>
            </a:extLst>
          </p:cNvPr>
          <p:cNvSpPr txBox="1"/>
          <p:nvPr/>
        </p:nvSpPr>
        <p:spPr>
          <a:xfrm>
            <a:off x="6011044" y="569104"/>
            <a:ext cx="57618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AC54-35B8-4095-B0BE-66BD085D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at </a:t>
            </a:r>
            <a:r>
              <a:rPr lang="en-US" dirty="0" err="1"/>
              <a:t>CppCon</a:t>
            </a:r>
            <a:r>
              <a:rPr lang="en-US" dirty="0"/>
              <a:t> 2022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704EA-CF0D-422B-896F-10F963FC6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Monday 12th September:</a:t>
            </a:r>
          </a:p>
          <a:p>
            <a:r>
              <a:rPr lang="en-US" dirty="0"/>
              <a:t>C++20’s Coroutines for Beginners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en-US" dirty="0"/>
              <a:t> Andreas </a:t>
            </a:r>
            <a:r>
              <a:rPr lang="en-US" dirty="0" err="1"/>
              <a:t>Fertig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Deciphering Coroutines: A Visual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en-US" dirty="0"/>
              <a:t> Andreas Weis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Tuesday 13th September:</a:t>
            </a:r>
          </a:p>
          <a:p>
            <a:r>
              <a:rPr lang="en-US" dirty="0"/>
              <a:t>Understanding C++ coroutines by example, part 2: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Thursday 15th September:</a:t>
            </a:r>
          </a:p>
          <a:p>
            <a:r>
              <a:rPr lang="en-US" dirty="0"/>
              <a:t>C++ Coroutines, from Scratch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en-US" dirty="0"/>
              <a:t> Phil Nash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6AE9-9F0D-4A3E-B3CA-1889517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</a:t>
            </a:fld>
            <a:endParaRPr lang="ru-RU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46F3FC7-0007-4A37-A64E-FF58BDB26918}"/>
              </a:ext>
            </a:extLst>
          </p:cNvPr>
          <p:cNvSpPr/>
          <p:nvPr/>
        </p:nvSpPr>
        <p:spPr>
          <a:xfrm>
            <a:off x="10200456" y="4149080"/>
            <a:ext cx="936104" cy="93610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6F7BC-E2F1-497C-A4D5-1B9025F10190}"/>
              </a:ext>
            </a:extLst>
          </p:cNvPr>
          <p:cNvSpPr txBox="1"/>
          <p:nvPr/>
        </p:nvSpPr>
        <p:spPr>
          <a:xfrm>
            <a:off x="10794984" y="3356992"/>
            <a:ext cx="127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you are here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2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30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5A433-73C2-4893-8024-25096A9D97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D4271-A165-4F54-A97B-73DBB2378D03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45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FAB25-4091-43D1-B88E-193A55D84A98}"/>
              </a:ext>
            </a:extLst>
          </p:cNvPr>
          <p:cNvSpPr txBox="1"/>
          <p:nvPr/>
        </p:nvSpPr>
        <p:spPr>
          <a:xfrm>
            <a:off x="1343472" y="3717032"/>
            <a:ext cx="648072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3F28B-839A-4E7A-B263-72C5BD5C6E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6DDD6-590E-4E5E-8C5C-CA87E8BBA919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619E3C-4816-4E6C-8D10-9F32CF4C1F98}"/>
              </a:ext>
            </a:extLst>
          </p:cNvPr>
          <p:cNvSpPr txBox="1"/>
          <p:nvPr/>
        </p:nvSpPr>
        <p:spPr>
          <a:xfrm>
            <a:off x="892154" y="2744867"/>
            <a:ext cx="992130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3D4C8-D011-438F-8EEE-5A18A2FEADCE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397993-CA35-4E7E-ADC7-9E5FD1C0CDB0}"/>
              </a:ext>
            </a:extLst>
          </p:cNvPr>
          <p:cNvSpPr txBox="1"/>
          <p:nvPr/>
        </p:nvSpPr>
        <p:spPr>
          <a:xfrm>
            <a:off x="886202" y="2504308"/>
            <a:ext cx="866618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2E563-E72B-4923-BAE5-5F1CDACE74B5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838FE-960A-4F34-A579-D5015A7CEB2B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85B5B-01CA-43F4-8751-767CB8C6FB1D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32F82-63D0-4B3D-B275-FC7E70FBEA82}"/>
              </a:ext>
            </a:extLst>
          </p:cNvPr>
          <p:cNvSpPr txBox="1"/>
          <p:nvPr/>
        </p:nvSpPr>
        <p:spPr>
          <a:xfrm>
            <a:off x="886202" y="2688974"/>
            <a:ext cx="722584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156C4-608C-48FF-A038-E73D732D7294}"/>
              </a:ext>
            </a:extLst>
          </p:cNvPr>
          <p:cNvCxnSpPr>
            <a:cxnSpLocks/>
          </p:cNvCxnSpPr>
          <p:nvPr/>
        </p:nvCxnSpPr>
        <p:spPr>
          <a:xfrm>
            <a:off x="1127448" y="311596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12DCA1-401F-4F4E-A977-B78E36D1CB15}"/>
              </a:ext>
            </a:extLst>
          </p:cNvPr>
          <p:cNvCxnSpPr>
            <a:cxnSpLocks/>
          </p:cNvCxnSpPr>
          <p:nvPr/>
        </p:nvCxnSpPr>
        <p:spPr>
          <a:xfrm>
            <a:off x="1127448" y="347600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57C1ED-6E01-4599-B91E-592D7353113E}"/>
              </a:ext>
            </a:extLst>
          </p:cNvPr>
          <p:cNvSpPr txBox="1"/>
          <p:nvPr/>
        </p:nvSpPr>
        <p:spPr>
          <a:xfrm>
            <a:off x="167188" y="4351573"/>
            <a:ext cx="1185762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8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3" grpId="1" animBg="1"/>
      <p:bldP spid="23" grpId="0" animBg="1"/>
      <p:bldP spid="23" grpId="1" animBg="1"/>
      <p:bldP spid="25" grpId="0"/>
      <p:bldP spid="25" grpId="1"/>
      <p:bldP spid="27" grpId="0"/>
      <p:bldP spid="27" grpId="1"/>
      <p:bldP spid="20" grpId="0" animBg="1"/>
      <p:bldP spid="20" grpId="1" animBg="1"/>
      <p:bldP spid="20" grpId="2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66847-FE93-452C-B550-644BE07589F3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43AD-1D03-46BA-A28C-1B27CC97B7B5}"/>
              </a:ext>
            </a:extLst>
          </p:cNvPr>
          <p:cNvCxnSpPr>
            <a:cxnSpLocks/>
          </p:cNvCxnSpPr>
          <p:nvPr/>
        </p:nvCxnSpPr>
        <p:spPr>
          <a:xfrm>
            <a:off x="695400" y="5877272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C77CD9-A40C-4ED2-BCB6-790C027C4E15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F91D9-6602-476F-A95F-C64F51E37321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BDCC85-D76F-4C14-AAE2-7CE53065EB02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84328-ACC4-464C-824B-E1035BA32640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A849-1A36-466A-9E06-51E67C52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2635-02A9-4607-A2E2-037D96FD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617840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can’t know if there are more values</a:t>
            </a:r>
          </a:p>
          <a:p>
            <a:r>
              <a:rPr lang="en-US" dirty="0"/>
              <a:t>perfect for infinite sequences though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940D2-76FD-4AA2-B955-18FAB8FA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160" y="1325563"/>
            <a:ext cx="561784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 next = 1;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next;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std::swap(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next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nn-NO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(size_t i = 0; i != 5; ++i)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6445-3D27-464C-8E1D-22FC527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33</a:t>
            </a:fld>
            <a:endParaRPr lang="ru-RU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56CE700D-C2C2-42B1-B535-988929AB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187572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BF63A5-8EA8-4D29-90A8-7CE95379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3789040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B3AF6-B30E-4A2B-9427-06A947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86A5-05B4-4ADD-8646-12AE275D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"hello"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"world"</a:t>
            </a:r>
            <a:endParaRPr lang="ru-RU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pt-BR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???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39A0-6BEA-4E4C-B49A-F6EB8E4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F7A-33C4-4F4A-A5E4-0FCF5385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DA22-AD4A-46B7-92D6-4EFF80FD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extra copy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C726-C80B-4B31-A5AA-8F34F86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B420-BC25-4EEC-B706-75EE1B423FCD}"/>
              </a:ext>
            </a:extLst>
          </p:cNvPr>
          <p:cNvSpPr txBox="1"/>
          <p:nvPr/>
        </p:nvSpPr>
        <p:spPr>
          <a:xfrm>
            <a:off x="1235460" y="4247248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965A2-17AA-4FB4-81A1-4A8EBFFAB6E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11824" y="5445224"/>
            <a:ext cx="864096" cy="2907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6EF887-29DD-459F-9B71-70E5AB19C3E4}"/>
              </a:ext>
            </a:extLst>
          </p:cNvPr>
          <p:cNvSpPr txBox="1"/>
          <p:nvPr/>
        </p:nvSpPr>
        <p:spPr>
          <a:xfrm>
            <a:off x="5375920" y="5505123"/>
            <a:ext cx="34563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4D647-21FB-4BEA-BEF4-178A502CE4A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256240" y="3543444"/>
            <a:ext cx="354360" cy="703804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14ADF1-7D05-4E83-876B-19009F35AFAE}"/>
              </a:ext>
            </a:extLst>
          </p:cNvPr>
          <p:cNvSpPr txBox="1"/>
          <p:nvPr/>
        </p:nvSpPr>
        <p:spPr>
          <a:xfrm>
            <a:off x="7170440" y="3081779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C88E7-8A28-47C3-99A6-FDF9FBC9FBDA}"/>
              </a:ext>
            </a:extLst>
          </p:cNvPr>
          <p:cNvSpPr txBox="1"/>
          <p:nvPr/>
        </p:nvSpPr>
        <p:spPr>
          <a:xfrm>
            <a:off x="7170440" y="3081778"/>
            <a:ext cx="28803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72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36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9563404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E34F9-CA36-4690-B45A-B9809859219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68108" y="3789040"/>
            <a:ext cx="0" cy="756085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5FA-036B-4A2F-95A2-7D6B48BF5B25}"/>
              </a:ext>
            </a:extLst>
          </p:cNvPr>
          <p:cNvSpPr txBox="1"/>
          <p:nvPr/>
        </p:nvSpPr>
        <p:spPr>
          <a:xfrm>
            <a:off x="5447928" y="4545125"/>
            <a:ext cx="324036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 is still accessible</a:t>
            </a:r>
          </a:p>
          <a:p>
            <a:pPr algn="ctr"/>
            <a:r>
              <a:rPr lang="en-US" sz="2400" dirty="0"/>
              <a:t>during suspension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20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37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828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121A0E-EE6A-47E0-B950-8D7040A34783}"/>
              </a:ext>
            </a:extLst>
          </p:cNvPr>
          <p:cNvSpPr txBox="1"/>
          <p:nvPr/>
        </p:nvSpPr>
        <p:spPr>
          <a:xfrm>
            <a:off x="5087888" y="2621087"/>
            <a:ext cx="518457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49D5-A9E4-4C5C-B604-16FC6D742261}"/>
              </a:ext>
            </a:extLst>
          </p:cNvPr>
          <p:cNvSpPr txBox="1"/>
          <p:nvPr/>
        </p:nvSpPr>
        <p:spPr>
          <a:xfrm>
            <a:off x="5918820" y="4054569"/>
            <a:ext cx="352271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t.~std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66A1A-213C-49F2-8862-F890916B2AFD}"/>
              </a:ext>
            </a:extLst>
          </p:cNvPr>
          <p:cNvSpPr txBox="1"/>
          <p:nvPr/>
        </p:nvSpPr>
        <p:spPr>
          <a:xfrm>
            <a:off x="10309076" y="39629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10309076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C94FA1-0712-4DC0-B37A-6329CE204DF4}"/>
              </a:ext>
            </a:extLst>
          </p:cNvPr>
          <p:cNvSpPr txBox="1"/>
          <p:nvPr/>
        </p:nvSpPr>
        <p:spPr>
          <a:xfrm>
            <a:off x="1235460" y="4784715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25388-F28A-407E-A380-675783579CF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644172" y="5246380"/>
            <a:ext cx="828092" cy="51744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C0BFF7-E1B5-4679-8484-C0F6AFFBB544}"/>
              </a:ext>
            </a:extLst>
          </p:cNvPr>
          <p:cNvSpPr txBox="1"/>
          <p:nvPr/>
        </p:nvSpPr>
        <p:spPr>
          <a:xfrm>
            <a:off x="5231904" y="5763829"/>
            <a:ext cx="48245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is valid during suspension</a:t>
            </a:r>
          </a:p>
          <a:p>
            <a:pPr algn="ctr"/>
            <a:r>
              <a:rPr lang="en-US" sz="2400" dirty="0"/>
              <a:t>(until destruction of coroutine frame)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E7B6-1881-4A3F-852D-910813E9D028}"/>
              </a:ext>
            </a:extLst>
          </p:cNvPr>
          <p:cNvSpPr txBox="1"/>
          <p:nvPr/>
        </p:nvSpPr>
        <p:spPr>
          <a:xfrm>
            <a:off x="6958800" y="3337200"/>
            <a:ext cx="144016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1ECF-F42A-4EAC-A2C9-C02CF53FE696}"/>
              </a:ext>
            </a:extLst>
          </p:cNvPr>
          <p:cNvSpPr txBox="1"/>
          <p:nvPr/>
        </p:nvSpPr>
        <p:spPr>
          <a:xfrm>
            <a:off x="6960096" y="3337828"/>
            <a:ext cx="14401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1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/>
      <p:bldP spid="11" grpId="1"/>
      <p:bldP spid="12" grpId="0"/>
      <p:bldP spid="12" grpId="1"/>
      <p:bldP spid="12" grpId="2"/>
      <p:bldP spid="13" grpId="0" animBg="1"/>
      <p:bldP spid="22" grpId="0" animBg="1"/>
      <p:bldP spid="24" grpId="0" animBg="1"/>
      <p:bldP spid="16" grpId="0" animBg="1"/>
      <p:bldP spid="7" grpId="0" animBg="1"/>
      <p:bldP spid="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30AA-E74B-4739-9421-256E21A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6B28-75B2-4B9D-AC7E-1C7CC684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this point you know almost everything you need to know about how generators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rest is just interface design and making design decisions.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ED19-4B73-407B-A38F-36F520F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3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4FE7-9B03-4CBD-86C8-9DAADE3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talk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E40A-2333-424B-A2C2-A35A9B1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 intuition about how generators work:</a:t>
            </a:r>
          </a:p>
          <a:p>
            <a:r>
              <a:rPr lang="en-US" dirty="0"/>
              <a:t>coroutine generators in general</a:t>
            </a:r>
          </a:p>
          <a:p>
            <a:r>
              <a:rPr lang="en-US" dirty="0"/>
              <a:t>range generators</a:t>
            </a:r>
          </a:p>
          <a:p>
            <a:pPr marL="457200" lvl="1" indent="0">
              <a:buNone/>
            </a:pPr>
            <a:r>
              <a:rPr lang="en-US" dirty="0"/>
              <a:t>+ how recursive generators work in principle</a:t>
            </a:r>
          </a:p>
          <a:p>
            <a:r>
              <a:rPr lang="en-US" dirty="0"/>
              <a:t>async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Disclaimer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on the slides is intended for educational purposes,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somewhat suboptimal and should not be used in production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39A1A-D5D4-4D33-984A-4A46E904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50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we _know_ it has 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41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84921-C48B-4BE6-B9DC-464DB8FA5F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39816" y="3618602"/>
            <a:ext cx="1512168" cy="6024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F9FA3-0927-4E9A-A2B3-2731E912DA3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367808" y="2924944"/>
            <a:ext cx="1584176" cy="69365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E06C0-6A35-4B4A-9F38-20A76B9C15BC}"/>
              </a:ext>
            </a:extLst>
          </p:cNvPr>
          <p:cNvSpPr txBox="1"/>
          <p:nvPr/>
        </p:nvSpPr>
        <p:spPr>
          <a:xfrm>
            <a:off x="5951984" y="3356992"/>
            <a:ext cx="3744417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has to get the next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6306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E3D-3220-462B-867F-36DA5F5988A8}"/>
              </a:ext>
            </a:extLst>
          </p:cNvPr>
          <p:cNvSpPr txBox="1"/>
          <p:nvPr/>
        </p:nvSpPr>
        <p:spPr>
          <a:xfrm rot="20323211">
            <a:off x="909770" y="1490715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13BA-1B80-4683-AC23-C60CB6E0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B387-26D2-42FB-AF14-CCB4B136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9DF7-2207-48A2-B2B3-95796CF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6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47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54F4A-D5C0-4163-B4F6-BCDAB2AD00D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B6C-0EA1-45B2-BFC8-A83D5AE7A97C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8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48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A6EF9-EBAE-49D1-83D3-2EECF47A731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A1B443-9601-44BB-BAF7-CC54E8EB33B8}"/>
              </a:ext>
            </a:extLst>
          </p:cNvPr>
          <p:cNvSpPr/>
          <p:nvPr/>
        </p:nvSpPr>
        <p:spPr>
          <a:xfrm>
            <a:off x="6384032" y="6381328"/>
            <a:ext cx="622169" cy="28280"/>
          </a:xfrm>
          <a:custGeom>
            <a:avLst/>
            <a:gdLst>
              <a:gd name="connsiteX0" fmla="*/ 0 w 622169"/>
              <a:gd name="connsiteY0" fmla="*/ 9427 h 28280"/>
              <a:gd name="connsiteX1" fmla="*/ 113121 w 622169"/>
              <a:gd name="connsiteY1" fmla="*/ 28280 h 28280"/>
              <a:gd name="connsiteX2" fmla="*/ 292231 w 622169"/>
              <a:gd name="connsiteY2" fmla="*/ 18853 h 28280"/>
              <a:gd name="connsiteX3" fmla="*/ 443060 w 622169"/>
              <a:gd name="connsiteY3" fmla="*/ 0 h 28280"/>
              <a:gd name="connsiteX4" fmla="*/ 527901 w 622169"/>
              <a:gd name="connsiteY4" fmla="*/ 9427 h 28280"/>
              <a:gd name="connsiteX5" fmla="*/ 622169 w 622169"/>
              <a:gd name="connsiteY5" fmla="*/ 9427 h 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69" h="28280">
                <a:moveTo>
                  <a:pt x="0" y="9427"/>
                </a:moveTo>
                <a:cubicBezTo>
                  <a:pt x="26758" y="14778"/>
                  <a:pt x="89742" y="28280"/>
                  <a:pt x="113121" y="28280"/>
                </a:cubicBezTo>
                <a:cubicBezTo>
                  <a:pt x="172907" y="28280"/>
                  <a:pt x="232528" y="21995"/>
                  <a:pt x="292231" y="18853"/>
                </a:cubicBezTo>
                <a:cubicBezTo>
                  <a:pt x="321442" y="14680"/>
                  <a:pt x="419306" y="0"/>
                  <a:pt x="443060" y="0"/>
                </a:cubicBezTo>
                <a:cubicBezTo>
                  <a:pt x="471514" y="0"/>
                  <a:pt x="499486" y="7931"/>
                  <a:pt x="527901" y="9427"/>
                </a:cubicBezTo>
                <a:cubicBezTo>
                  <a:pt x="559280" y="11079"/>
                  <a:pt x="590746" y="9427"/>
                  <a:pt x="622169" y="942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7C86-29CF-4E4D-9F16-3055024A0C6D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728DD-9A56-4C22-A28F-4E33980E45CB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17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D591B5-5150-4E2E-B26A-0B965976A9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91744" y="3108895"/>
            <a:ext cx="1080120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869C74-0F81-4AC3-9296-18A91FB84CE2}"/>
              </a:ext>
            </a:extLst>
          </p:cNvPr>
          <p:cNvSpPr txBox="1"/>
          <p:nvPr/>
        </p:nvSpPr>
        <p:spPr>
          <a:xfrm>
            <a:off x="4871864" y="2693396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7795B-06F1-41FC-B228-7D3AD7A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C++ coroutine?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79FC-A995-4406-AFB9-7EF0352A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coroutine if it contains one of these: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(coroutine return statement)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E9899-F7C3-4547-BF47-F904B019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4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8681-DA5E-47CA-8A2C-C28CB5F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(std::move(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want to yield values only by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/>
              <a:t> reference?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5C94-819E-46CF-A5D5-C1C1F07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DE53-92E7-4F89-86DB-27FC3C07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50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56F88-4967-4E9A-A1EA-92BA27753A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96000" y="3573016"/>
            <a:ext cx="720080" cy="64807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FF8463-1557-4FFF-A69E-D6CA147C2AF1}"/>
              </a:ext>
            </a:extLst>
          </p:cNvPr>
          <p:cNvSpPr txBox="1"/>
          <p:nvPr/>
        </p:nvSpPr>
        <p:spPr>
          <a:xfrm>
            <a:off x="3050352" y="4221088"/>
            <a:ext cx="609129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value is returned by non-const reference</a:t>
            </a:r>
          </a:p>
          <a:p>
            <a:r>
              <a:rPr lang="en-US" sz="2800" dirty="0"/>
              <a:t>and can be moved from</a:t>
            </a:r>
            <a:endParaRPr lang="ru-RU" sz="2800" dirty="0"/>
          </a:p>
        </p:txBody>
      </p:sp>
      <p:pic>
        <p:nvPicPr>
          <p:cNvPr id="14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A62DD06-1983-4F8C-B7D3-844107C59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412776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B17F-090B-4351-B536-90F86797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B8B9-7F3B-40A4-A0A6-02D12F38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51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41E477-8CDE-4ABF-B115-D9CCCED69E3A}"/>
              </a:ext>
            </a:extLst>
          </p:cNvPr>
          <p:cNvSpPr/>
          <p:nvPr/>
        </p:nvSpPr>
        <p:spPr>
          <a:xfrm>
            <a:off x="5522976" y="6435048"/>
            <a:ext cx="1271016" cy="18288"/>
          </a:xfrm>
          <a:custGeom>
            <a:avLst/>
            <a:gdLst>
              <a:gd name="connsiteX0" fmla="*/ 0 w 1271016"/>
              <a:gd name="connsiteY0" fmla="*/ 9144 h 18288"/>
              <a:gd name="connsiteX1" fmla="*/ 54864 w 1271016"/>
              <a:gd name="connsiteY1" fmla="*/ 18288 h 18288"/>
              <a:gd name="connsiteX2" fmla="*/ 365760 w 1271016"/>
              <a:gd name="connsiteY2" fmla="*/ 0 h 18288"/>
              <a:gd name="connsiteX3" fmla="*/ 585216 w 1271016"/>
              <a:gd name="connsiteY3" fmla="*/ 0 h 18288"/>
              <a:gd name="connsiteX4" fmla="*/ 667512 w 1271016"/>
              <a:gd name="connsiteY4" fmla="*/ 9144 h 18288"/>
              <a:gd name="connsiteX5" fmla="*/ 868680 w 1271016"/>
              <a:gd name="connsiteY5" fmla="*/ 18288 h 18288"/>
              <a:gd name="connsiteX6" fmla="*/ 1271016 w 1271016"/>
              <a:gd name="connsiteY6" fmla="*/ 9144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16" h="18288">
                <a:moveTo>
                  <a:pt x="0" y="9144"/>
                </a:moveTo>
                <a:cubicBezTo>
                  <a:pt x="18288" y="12192"/>
                  <a:pt x="36324" y="18288"/>
                  <a:pt x="54864" y="18288"/>
                </a:cubicBezTo>
                <a:cubicBezTo>
                  <a:pt x="101073" y="18288"/>
                  <a:pt x="307654" y="3874"/>
                  <a:pt x="365760" y="0"/>
                </a:cubicBezTo>
                <a:cubicBezTo>
                  <a:pt x="469598" y="25959"/>
                  <a:pt x="350698" y="0"/>
                  <a:pt x="585216" y="0"/>
                </a:cubicBezTo>
                <a:cubicBezTo>
                  <a:pt x="612817" y="0"/>
                  <a:pt x="639968" y="7367"/>
                  <a:pt x="667512" y="9144"/>
                </a:cubicBezTo>
                <a:cubicBezTo>
                  <a:pt x="734498" y="13466"/>
                  <a:pt x="801624" y="15240"/>
                  <a:pt x="868680" y="18288"/>
                </a:cubicBezTo>
                <a:cubicBezTo>
                  <a:pt x="1246628" y="8839"/>
                  <a:pt x="1112482" y="9144"/>
                  <a:pt x="1271016" y="91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70511-B1FC-464B-9A69-15C42EE9D4A5}"/>
              </a:ext>
            </a:extLst>
          </p:cNvPr>
          <p:cNvSpPr txBox="1"/>
          <p:nvPr/>
        </p:nvSpPr>
        <p:spPr>
          <a:xfrm>
            <a:off x="7320136" y="1988840"/>
            <a:ext cx="4248472" cy="317009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3A4-2746-47E5-B137-F9A4D0B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C424-A796-43AA-BE0E-682E2CB4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3CD-4FB7-4CFA-B532-1B59ACC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437-1A76-4A95-AFB2-9F072B8D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248F-3160-4377-BA5D-CC73132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8AF2-BCAE-4CB7-8881-6108574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15B94-529C-4C00-9D9C-08438621EE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848" y="4389205"/>
            <a:ext cx="263352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882403-B307-482D-9ED7-902D046A9123}"/>
              </a:ext>
            </a:extLst>
          </p:cNvPr>
          <p:cNvSpPr txBox="1"/>
          <p:nvPr/>
        </p:nvSpPr>
        <p:spPr>
          <a:xfrm>
            <a:off x="7896200" y="3789040"/>
            <a:ext cx="4201144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must be called and</a:t>
            </a:r>
          </a:p>
          <a:p>
            <a:r>
              <a:rPr lang="en-US" sz="2400" dirty="0"/>
              <a:t>return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56206-71F8-4F26-B554-A0E57B7742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47928" y="3932301"/>
            <a:ext cx="792088" cy="64882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C5468-5E41-4D58-A0C4-F279592A2258}"/>
              </a:ext>
            </a:extLst>
          </p:cNvPr>
          <p:cNvSpPr txBox="1"/>
          <p:nvPr/>
        </p:nvSpPr>
        <p:spPr>
          <a:xfrm>
            <a:off x="6240016" y="3455247"/>
            <a:ext cx="3960439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may throw exception</a:t>
            </a:r>
          </a:p>
          <a:p>
            <a:r>
              <a:rPr lang="en-US" sz="2800" dirty="0"/>
              <a:t>from within the coroutine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577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has exception, not value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still has exception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ADD3-AE80-4FB1-A6D9-26A14B48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05D-1C6E-457B-B2E7-CF77A93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67CF-769D-4436-8011-69F8A53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868-4A64-4F0D-B6B9-CB09BB774971}"/>
              </a:ext>
            </a:extLst>
          </p:cNvPr>
          <p:cNvSpPr txBox="1"/>
          <p:nvPr/>
        </p:nvSpPr>
        <p:spPr>
          <a:xfrm>
            <a:off x="4727848" y="4221088"/>
            <a:ext cx="720080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handle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91923-0300-47BE-B56E-06F4CB037C55}"/>
              </a:ext>
            </a:extLst>
          </p:cNvPr>
          <p:cNvSpPr txBox="1"/>
          <p:nvPr/>
        </p:nvSpPr>
        <p:spPr>
          <a:xfrm rot="20323211">
            <a:off x="909769" y="2903963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3241576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Required operations: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Iterators and ranges: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B700-20F2-4C63-8D8E-BB80F755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4" y="1325563"/>
            <a:ext cx="6841976" cy="5167312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check if there are values</a:t>
            </a:r>
          </a:p>
          <a:p>
            <a:r>
              <a:rPr lang="en-US" dirty="0">
                <a:highlight>
                  <a:srgbClr val="FFFFFF"/>
                </a:highlight>
              </a:rPr>
              <a:t>get a value</a:t>
            </a:r>
          </a:p>
          <a:p>
            <a:r>
              <a:rPr lang="en-US" dirty="0">
                <a:highlight>
                  <a:srgbClr val="FFFFFF"/>
                </a:highlight>
              </a:rPr>
              <a:t>advance to the next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check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advance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751A-D85B-43C5-A819-F8BCD7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B98DF-F9AD-4B8F-8DB1-8644DCC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BD2C1-F7E6-48CD-83E4-FB63734A029B}"/>
              </a:ext>
            </a:extLst>
          </p:cNvPr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6C623-DC84-4143-813C-921F85CB86BB}"/>
              </a:ext>
            </a:extLst>
          </p:cNvPr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C8B11-720B-413D-B35A-33C81176A8A2}"/>
              </a:ext>
            </a:extLst>
          </p:cNvPr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140E98-6B79-4DE8-A572-E1B6F3113646}"/>
              </a:ext>
            </a:extLst>
          </p:cNvPr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D099D-C281-4E8B-8D46-A162636160CA}"/>
              </a:ext>
            </a:extLst>
          </p:cNvPr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9" name="Curved Connector 9">
            <a:extLst>
              <a:ext uri="{FF2B5EF4-FFF2-40B4-BE49-F238E27FC236}">
                <a16:creationId xmlns:a16="http://schemas.microsoft.com/office/drawing/2014/main" id="{80EC7381-6FA4-447A-96B1-C51D3801322C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1">
            <a:extLst>
              <a:ext uri="{FF2B5EF4-FFF2-40B4-BE49-F238E27FC236}">
                <a16:creationId xmlns:a16="http://schemas.microsoft.com/office/drawing/2014/main" id="{FBD8D597-364B-4F1C-A8DA-87FC57943C8F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2">
            <a:extLst>
              <a:ext uri="{FF2B5EF4-FFF2-40B4-BE49-F238E27FC236}">
                <a16:creationId xmlns:a16="http://schemas.microsoft.com/office/drawing/2014/main" id="{5F3E648B-206C-43B2-BCFF-B5367A200D05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5">
            <a:extLst>
              <a:ext uri="{FF2B5EF4-FFF2-40B4-BE49-F238E27FC236}">
                <a16:creationId xmlns:a16="http://schemas.microsoft.com/office/drawing/2014/main" id="{36F5B977-B09F-498F-AF74-2E03A7E9587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878D6-C8DA-4C66-935A-6B4040DFF53C}"/>
              </a:ext>
            </a:extLst>
          </p:cNvPr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</p:spTree>
    <p:extLst>
      <p:ext uri="{BB962C8B-B14F-4D97-AF65-F5344CB8AC3E}">
        <p14:creationId xmlns:p14="http://schemas.microsoft.com/office/powerpoint/2010/main" val="29650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262356-CF82-4B16-B5F1-FACBAC0F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43D241-8C65-4EF9-AFC6-80ADC5FD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*(++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50D8-F0A3-42C9-B6D0-2D90A7C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0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2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input_iterator_tag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doesn't make sense for input iterator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1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it-IT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it-IT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(coro,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66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7D819-031D-4B22-9BFC-22A1F1F4A1F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154893"/>
            <a:ext cx="936104" cy="19398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FA4F5-BDE9-4B19-9A11-E59C35A9A128}"/>
              </a:ext>
            </a:extLst>
          </p:cNvPr>
          <p:cNvSpPr txBox="1"/>
          <p:nvPr/>
        </p:nvSpPr>
        <p:spPr>
          <a:xfrm>
            <a:off x="7032104" y="1000731"/>
            <a:ext cx="4248472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can increment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/>
              <a:t>only if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2400" dirty="0"/>
              <a:t>and coroutine is not finished</a:t>
            </a:r>
          </a:p>
        </p:txBody>
      </p:sp>
    </p:spTree>
    <p:extLst>
      <p:ext uri="{BB962C8B-B14F-4D97-AF65-F5344CB8AC3E}">
        <p14:creationId xmlns:p14="http://schemas.microsoft.com/office/powerpoint/2010/main" val="1261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7917-F983-4B7D-B6D3-85BE8F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A505-8D09-492E-B47C-C4E588F9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and 'k' both refer to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'k' is invalid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Iterators are invalidated when generator coroutine finishes.</a:t>
            </a:r>
          </a:p>
          <a:p>
            <a:pPr marL="0" indent="0">
              <a:buNone/>
            </a:pPr>
            <a:r>
              <a:rPr lang="en-US" dirty="0"/>
              <a:t>(Except the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sentinel iterator.)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82E6-D742-4D16-9099-29F2B76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6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55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BBA-4B08-43B7-B975-5CAEFE5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87A5-C786-4F9B-88D2-A076955E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7D19-EC9A-4C4A-8A73-F9800127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F99BD-B223-4DB3-88C9-E1B1A6BF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01CB-FFAC-4578-8AA1-A465CE8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0D8A9-EBA2-4A0B-AD04-23ABE54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82D3-BDDC-4BE6-AC64-083CA2CD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57B082A4-7D0A-4C6F-BBEE-53552A82BEC1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can throw, or become '*this == end()'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BBA67-4863-474C-9A84-6F0E1F3EABD6}"/>
              </a:ext>
            </a:extLst>
          </p:cNvPr>
          <p:cNvSpPr txBox="1"/>
          <p:nvPr/>
        </p:nvSpPr>
        <p:spPr>
          <a:xfrm>
            <a:off x="4775176" y="693880"/>
            <a:ext cx="7416824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'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called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57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81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std::exception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74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5453D-CE42-43FE-BC03-F859E21B82E3}"/>
              </a:ext>
            </a:extLst>
          </p:cNvPr>
          <p:cNvSpPr/>
          <p:nvPr/>
        </p:nvSpPr>
        <p:spPr>
          <a:xfrm>
            <a:off x="3513662" y="2816352"/>
            <a:ext cx="235378" cy="2688336"/>
          </a:xfrm>
          <a:custGeom>
            <a:avLst/>
            <a:gdLst>
              <a:gd name="connsiteX0" fmla="*/ 34210 w 235378"/>
              <a:gd name="connsiteY0" fmla="*/ 2688336 h 2688336"/>
              <a:gd name="connsiteX1" fmla="*/ 15922 w 235378"/>
              <a:gd name="connsiteY1" fmla="*/ 1197864 h 2688336"/>
              <a:gd name="connsiteX2" fmla="*/ 235378 w 235378"/>
              <a:gd name="connsiteY2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" h="2688336">
                <a:moveTo>
                  <a:pt x="34210" y="2688336"/>
                </a:moveTo>
                <a:cubicBezTo>
                  <a:pt x="8302" y="2167128"/>
                  <a:pt x="-17606" y="1645920"/>
                  <a:pt x="15922" y="1197864"/>
                </a:cubicBezTo>
                <a:cubicBezTo>
                  <a:pt x="49450" y="749808"/>
                  <a:pt x="142414" y="374904"/>
                  <a:pt x="235378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550A57-0776-42A0-8434-D66C0557E96E}"/>
              </a:ext>
            </a:extLst>
          </p:cNvPr>
          <p:cNvSpPr/>
          <p:nvPr/>
        </p:nvSpPr>
        <p:spPr>
          <a:xfrm>
            <a:off x="3977640" y="2770632"/>
            <a:ext cx="218491" cy="2715768"/>
          </a:xfrm>
          <a:custGeom>
            <a:avLst/>
            <a:gdLst>
              <a:gd name="connsiteX0" fmla="*/ 155448 w 218491"/>
              <a:gd name="connsiteY0" fmla="*/ 0 h 2715768"/>
              <a:gd name="connsiteX1" fmla="*/ 210312 w 218491"/>
              <a:gd name="connsiteY1" fmla="*/ 1325880 h 2715768"/>
              <a:gd name="connsiteX2" fmla="*/ 0 w 218491"/>
              <a:gd name="connsiteY2" fmla="*/ 2715768 h 271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91" h="2715768">
                <a:moveTo>
                  <a:pt x="155448" y="0"/>
                </a:moveTo>
                <a:cubicBezTo>
                  <a:pt x="195834" y="436626"/>
                  <a:pt x="236220" y="873252"/>
                  <a:pt x="210312" y="1325880"/>
                </a:cubicBezTo>
                <a:cubicBezTo>
                  <a:pt x="184404" y="1778508"/>
                  <a:pt x="92202" y="2247138"/>
                  <a:pt x="0" y="2715768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C442C-7001-4FBE-A489-FCE8F7D8D875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59064C-62C2-40FC-A8B0-D1D8A2F9C4C2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2E5C7-28A5-4680-B3B8-5E0CF1C419A2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F65A5-F2A3-4C4F-BA66-FA38A4FAA25A}"/>
              </a:ext>
            </a:extLst>
          </p:cNvPr>
          <p:cNvCxnSpPr/>
          <p:nvPr/>
        </p:nvCxnSpPr>
        <p:spPr>
          <a:xfrm flipH="1">
            <a:off x="3863752" y="2708920"/>
            <a:ext cx="113888" cy="936104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9DDB4E-5B17-4160-9B09-8B1571CD822A}"/>
              </a:ext>
            </a:extLst>
          </p:cNvPr>
          <p:cNvSpPr txBox="1"/>
          <p:nvPr/>
        </p:nvSpPr>
        <p:spPr>
          <a:xfrm>
            <a:off x="1673384" y="3269044"/>
            <a:ext cx="230425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F2B2-F3CE-414C-8211-01893EF30DEB}"/>
              </a:ext>
            </a:extLst>
          </p:cNvPr>
          <p:cNvSpPr txBox="1"/>
          <p:nvPr/>
        </p:nvSpPr>
        <p:spPr>
          <a:xfrm>
            <a:off x="5284945" y="3068756"/>
            <a:ext cx="453772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115CD-C694-48A0-9CED-1707BA9F9E52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9" grpId="0"/>
      <p:bldP spid="15" grpId="0" animBg="1"/>
      <p:bldP spid="15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994A7-AB09-4242-BCA0-AA35054B2B4E}"/>
              </a:ext>
            </a:extLst>
          </p:cNvPr>
          <p:cNvSpPr txBox="1"/>
          <p:nvPr/>
        </p:nvSpPr>
        <p:spPr>
          <a:xfrm>
            <a:off x="2716526" y="2210574"/>
            <a:ext cx="6336704" cy="464742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i="1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75</a:t>
            </a:fld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2C6929-1C09-4BB8-B782-B0C820B764FB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2FB578-1DE7-4B62-8E4D-66E76ABC15D8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A474D-A08F-4B18-83BB-3453EE158941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1C818-E1DD-4D61-96AD-A584C1C91BE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63752" y="5490230"/>
            <a:ext cx="1512168" cy="99010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8AEBB-C3EA-448B-8D9D-E7CED233A431}"/>
              </a:ext>
            </a:extLst>
          </p:cNvPr>
          <p:cNvSpPr txBox="1"/>
          <p:nvPr/>
        </p:nvSpPr>
        <p:spPr>
          <a:xfrm>
            <a:off x="5375920" y="5013176"/>
            <a:ext cx="3456384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++it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rethrow the exception</a:t>
            </a:r>
            <a:endParaRPr lang="ru-RU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F26FC-011B-497A-A24D-68BCB3FB0F63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3" grpId="0" animBg="1"/>
      <p:bldP spid="23" grpId="1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168-9F30-41A3-BB20-D793916E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390A-8982-4226-B4A6-F9CC133A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</a:t>
            </a:r>
            <a:r>
              <a:rPr lang="en-US" sz="3200" i="1" dirty="0"/>
              <a:t>this</a:t>
            </a:r>
            <a:r>
              <a:rPr lang="en-US" sz="3200" dirty="0"/>
              <a:t> point you know </a:t>
            </a:r>
            <a:r>
              <a:rPr lang="en-US" sz="3200" i="1" dirty="0"/>
              <a:t>almost everything</a:t>
            </a:r>
            <a:r>
              <a:rPr lang="en-US" sz="3200" dirty="0"/>
              <a:t> you need to know about how generators work.</a:t>
            </a:r>
          </a:p>
          <a:p>
            <a:pPr marL="0" indent="0">
              <a:buNone/>
            </a:pPr>
            <a:r>
              <a:rPr lang="en-US" sz="3200" dirty="0"/>
              <a:t>For real this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951E2-9A57-47D6-AA8C-E8133EC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32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bit.ly/3wr5vxW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607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38F8C-4F2C-49F8-A09E-73816ADD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62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30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never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5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82F0E-9D17-4C7B-ACD9-714F83CFFD9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40016" y="4266674"/>
            <a:ext cx="864096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3A294F-F9E3-4E83-AD55-B082D27737EC}"/>
              </a:ext>
            </a:extLst>
          </p:cNvPr>
          <p:cNvSpPr txBox="1"/>
          <p:nvPr/>
        </p:nvSpPr>
        <p:spPr>
          <a:xfrm>
            <a:off x="7104112" y="4005064"/>
            <a:ext cx="241794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does not throw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2031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4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++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97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bar())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'bar()' is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resumed and suspended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and suspends, then resumes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9BFCF-3360-4D5E-87EE-7A3FDB437DE8}"/>
              </a:ext>
            </a:extLst>
          </p:cNvPr>
          <p:cNvSpPr txBox="1"/>
          <p:nvPr/>
        </p:nvSpPr>
        <p:spPr>
          <a:xfrm>
            <a:off x="6240016" y="5098947"/>
            <a:ext cx="5400600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80130-E214-45BE-8CA4-3E842D5B75B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3639" y="4556251"/>
            <a:ext cx="76697" cy="103298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7D8CBE-4990-4EFB-A42F-F05DFCF4F732}"/>
              </a:ext>
            </a:extLst>
          </p:cNvPr>
          <p:cNvSpPr txBox="1"/>
          <p:nvPr/>
        </p:nvSpPr>
        <p:spPr>
          <a:xfrm>
            <a:off x="6590678" y="3602144"/>
            <a:ext cx="4905922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up to three resumes &amp; suspends</a:t>
            </a:r>
          </a:p>
          <a:p>
            <a:r>
              <a:rPr lang="en-US" sz="2800" dirty="0"/>
              <a:t>per yielded value!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AA150-E1CD-4407-92FA-FB7A8BC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62137"/>
            <a:ext cx="4762500" cy="313372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Recursive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8062-075E-4DAD-B943-A1982F7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C860-E563-413B-A332-D6F8DD76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49279-7E05-468D-BC75-91D167DA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5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89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D2D68-8AF8-4B27-93A8-FF963BA8051B}"/>
              </a:ext>
            </a:extLst>
          </p:cNvPr>
          <p:cNvGrpSpPr/>
          <p:nvPr/>
        </p:nvGrpSpPr>
        <p:grpSpPr>
          <a:xfrm>
            <a:off x="3863752" y="5242844"/>
            <a:ext cx="2088232" cy="534696"/>
            <a:chOff x="3863752" y="5242844"/>
            <a:chExt cx="2088232" cy="534696"/>
          </a:xfrm>
          <a:effectLst>
            <a:glow rad="63500">
              <a:schemeClr val="bg1"/>
            </a:glow>
          </a:effectLst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38BF05-2797-4594-B79C-97998F5D29B0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3863752" y="5242844"/>
              <a:ext cx="2088232" cy="17595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E9F10-358E-4363-A4E2-ADC698D1E916}"/>
                </a:ext>
              </a:extLst>
            </p:cNvPr>
            <p:cNvCxnSpPr>
              <a:cxnSpLocks/>
              <a:stCxn id="31" idx="1"/>
              <a:endCxn id="29" idx="3"/>
            </p:cNvCxnSpPr>
            <p:nvPr/>
          </p:nvCxnSpPr>
          <p:spPr>
            <a:xfrm flipH="1">
              <a:off x="3863752" y="5418802"/>
              <a:ext cx="2088232" cy="35873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2C6D1D-E4E9-4E64-8D1F-37C3DA7FD863}"/>
              </a:ext>
            </a:extLst>
          </p:cNvPr>
          <p:cNvSpPr txBox="1"/>
          <p:nvPr/>
        </p:nvSpPr>
        <p:spPr>
          <a:xfrm>
            <a:off x="5951984" y="5157192"/>
            <a:ext cx="490592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extra fields to track nested-ness</a:t>
            </a:r>
            <a:endParaRPr lang="ru-RU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1" grpId="0" animBg="1"/>
      <p:bldP spid="31" grpId="1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6.ezgif.com/tmp/ezgif-6-9634c520c9a3-gif-im/frame_39_delay-0.08s.gif">
            <a:extLst>
              <a:ext uri="{FF2B5EF4-FFF2-40B4-BE49-F238E27FC236}">
                <a16:creationId xmlns:a16="http://schemas.microsoft.com/office/drawing/2014/main" id="{E0974944-7445-4D53-A61F-613238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www.reactiongifs.com/r/mgc.gif">
            <a:extLst>
              <a:ext uri="{FF2B5EF4-FFF2-40B4-BE49-F238E27FC236}">
                <a16:creationId xmlns:a16="http://schemas.microsoft.com/office/drawing/2014/main" id="{B15EE7A9-1671-4968-A777-99EDB97BB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643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5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93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11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18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5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97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98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36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99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47917</TotalTime>
  <Words>11211</Words>
  <Application>Microsoft Office PowerPoint</Application>
  <PresentationFormat>Widescreen</PresentationFormat>
  <Paragraphs>2302</Paragraphs>
  <Slides>149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Calibri</vt:lpstr>
      <vt:lpstr>Consolas</vt:lpstr>
      <vt:lpstr>Cascadia Mono</vt:lpstr>
      <vt:lpstr>Arial</vt:lpstr>
      <vt:lpstr>Comic Sans MS</vt:lpstr>
      <vt:lpstr>Calibri Light</vt:lpstr>
      <vt:lpstr>Times New Roman</vt:lpstr>
      <vt:lpstr>Courier New</vt:lpstr>
      <vt:lpstr>Office Theme</vt:lpstr>
      <vt:lpstr>PowerPoint Presentation</vt:lpstr>
      <vt:lpstr>Understanding C++ coroutines by example part 2: generators</vt:lpstr>
      <vt:lpstr>Coroutines at CppCon 2022</vt:lpstr>
      <vt:lpstr>Goals of this talk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Best practices so far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PowerPoint Presentation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What we want to have</vt:lpstr>
      <vt:lpstr>What we want to have</vt:lpstr>
      <vt:lpstr>Range generator</vt:lpstr>
      <vt:lpstr>PowerPoint Presentation</vt:lpstr>
      <vt:lpstr>PowerPoint Presentation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Understanding C++ coroutines by example part 2: generators</vt:lpstr>
      <vt:lpstr>PowerPoint Presentation</vt:lpstr>
      <vt:lpstr>Range generator</vt:lpstr>
      <vt:lpstr>Range generator</vt:lpstr>
      <vt:lpstr>PowerPoint Presentation</vt:lpstr>
      <vt:lpstr>Range generator</vt:lpstr>
      <vt:lpstr>Range generator</vt:lpstr>
      <vt:lpstr>PowerPoint Presentation</vt:lpstr>
      <vt:lpstr>Yielding from nested generators</vt:lpstr>
      <vt:lpstr>Yielding from nested generators</vt:lpstr>
      <vt:lpstr>Recursive generator</vt:lpstr>
      <vt:lpstr>Recursive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generator</vt:lpstr>
      <vt:lpstr>std::generator</vt:lpstr>
      <vt:lpstr>PowerPoint Presentation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You may want to watch</vt:lpstr>
      <vt:lpstr>Thanks for listening!</vt:lpstr>
      <vt:lpstr>Understanding C++ coroutines by example part 2: generators</vt:lpstr>
      <vt:lpstr>References</vt:lpstr>
      <vt:lpstr>Bonus slides</vt:lpstr>
      <vt:lpstr>Ugly simple generator</vt:lpstr>
      <vt:lpstr>Ugly simple generator</vt:lpstr>
      <vt:lpstr>Ugly simple generator</vt:lpstr>
      <vt:lpstr>Range generator with lazy iterator</vt:lpstr>
      <vt:lpstr>PowerPoint Presentation</vt:lpstr>
      <vt:lpstr>Range generator with lazy iterator</vt:lpstr>
      <vt:lpstr>Range generator with lazy iterator</vt:lpstr>
      <vt:lpstr>Range generator with lazy iterator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2: generators</dc:title>
  <dc:creator>Pavel Novikov</dc:creator>
  <cp:lastModifiedBy>Pavel Novikov</cp:lastModifiedBy>
  <cp:revision>461</cp:revision>
  <dcterms:created xsi:type="dcterms:W3CDTF">2022-02-22T11:38:50Z</dcterms:created>
  <dcterms:modified xsi:type="dcterms:W3CDTF">2023-05-29T11:31:39Z</dcterms:modified>
</cp:coreProperties>
</file>